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262" r:id="rId2"/>
    <p:sldId id="328" r:id="rId3"/>
    <p:sldId id="333" r:id="rId4"/>
    <p:sldId id="334" r:id="rId5"/>
    <p:sldId id="278" r:id="rId6"/>
    <p:sldId id="336" r:id="rId7"/>
    <p:sldId id="356" r:id="rId8"/>
    <p:sldId id="357" r:id="rId9"/>
    <p:sldId id="343" r:id="rId10"/>
    <p:sldId id="324" r:id="rId11"/>
    <p:sldId id="358" r:id="rId12"/>
    <p:sldId id="315" r:id="rId13"/>
    <p:sldId id="351" r:id="rId14"/>
    <p:sldId id="352" r:id="rId15"/>
    <p:sldId id="344" r:id="rId16"/>
    <p:sldId id="355" r:id="rId17"/>
    <p:sldId id="316" r:id="rId18"/>
    <p:sldId id="365" r:id="rId19"/>
    <p:sldId id="337" r:id="rId20"/>
    <p:sldId id="341" r:id="rId21"/>
    <p:sldId id="317" r:id="rId22"/>
    <p:sldId id="363" r:id="rId23"/>
    <p:sldId id="318" r:id="rId24"/>
    <p:sldId id="361" r:id="rId25"/>
    <p:sldId id="362" r:id="rId26"/>
    <p:sldId id="360" r:id="rId27"/>
    <p:sldId id="338" r:id="rId28"/>
    <p:sldId id="354" r:id="rId29"/>
    <p:sldId id="364" r:id="rId30"/>
    <p:sldId id="345" r:id="rId31"/>
    <p:sldId id="340" r:id="rId32"/>
    <p:sldId id="342" r:id="rId33"/>
    <p:sldId id="264" r:id="rId34"/>
  </p:sldIdLst>
  <p:sldSz cx="9144000" cy="6858000" type="screen4x3"/>
  <p:notesSz cx="6794500" cy="9906000"/>
  <p:defaultTextStyle>
    <a:defPPr>
      <a:defRPr lang="en-GB"/>
    </a:defPPr>
    <a:lvl1pPr algn="l" rtl="0" fontAlgn="base">
      <a:lnSpc>
        <a:spcPts val="2400"/>
      </a:lnSpc>
      <a:spcBef>
        <a:spcPct val="50000"/>
      </a:spcBef>
      <a:spcAft>
        <a:spcPct val="0"/>
      </a:spcAft>
      <a:defRPr kern="1200">
        <a:solidFill>
          <a:schemeClr val="tx1"/>
        </a:solidFill>
        <a:latin typeface="Arial" pitchFamily="34" charset="0"/>
        <a:ea typeface="+mn-ea"/>
        <a:cs typeface="+mn-cs"/>
      </a:defRPr>
    </a:lvl1pPr>
    <a:lvl2pPr marL="457200" algn="l" rtl="0" fontAlgn="base">
      <a:lnSpc>
        <a:spcPts val="2400"/>
      </a:lnSpc>
      <a:spcBef>
        <a:spcPct val="50000"/>
      </a:spcBef>
      <a:spcAft>
        <a:spcPct val="0"/>
      </a:spcAft>
      <a:defRPr kern="1200">
        <a:solidFill>
          <a:schemeClr val="tx1"/>
        </a:solidFill>
        <a:latin typeface="Arial" pitchFamily="34" charset="0"/>
        <a:ea typeface="+mn-ea"/>
        <a:cs typeface="+mn-cs"/>
      </a:defRPr>
    </a:lvl2pPr>
    <a:lvl3pPr marL="914400" algn="l" rtl="0" fontAlgn="base">
      <a:lnSpc>
        <a:spcPts val="2400"/>
      </a:lnSpc>
      <a:spcBef>
        <a:spcPct val="50000"/>
      </a:spcBef>
      <a:spcAft>
        <a:spcPct val="0"/>
      </a:spcAft>
      <a:defRPr kern="1200">
        <a:solidFill>
          <a:schemeClr val="tx1"/>
        </a:solidFill>
        <a:latin typeface="Arial" pitchFamily="34" charset="0"/>
        <a:ea typeface="+mn-ea"/>
        <a:cs typeface="+mn-cs"/>
      </a:defRPr>
    </a:lvl3pPr>
    <a:lvl4pPr marL="1371600" algn="l" rtl="0" fontAlgn="base">
      <a:lnSpc>
        <a:spcPts val="2400"/>
      </a:lnSpc>
      <a:spcBef>
        <a:spcPct val="50000"/>
      </a:spcBef>
      <a:spcAft>
        <a:spcPct val="0"/>
      </a:spcAft>
      <a:defRPr kern="1200">
        <a:solidFill>
          <a:schemeClr val="tx1"/>
        </a:solidFill>
        <a:latin typeface="Arial" pitchFamily="34" charset="0"/>
        <a:ea typeface="+mn-ea"/>
        <a:cs typeface="+mn-cs"/>
      </a:defRPr>
    </a:lvl4pPr>
    <a:lvl5pPr marL="1828800" algn="l" rtl="0" fontAlgn="base">
      <a:lnSpc>
        <a:spcPts val="2400"/>
      </a:lnSpc>
      <a:spcBef>
        <a:spcPct val="5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hncke"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5242"/>
    <a:srgbClr val="287EA8"/>
    <a:srgbClr val="FF0000"/>
    <a:srgbClr val="700000"/>
    <a:srgbClr val="800000"/>
    <a:srgbClr val="71A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2" autoAdjust="0"/>
    <p:restoredTop sz="94683" autoAdjust="0"/>
  </p:normalViewPr>
  <p:slideViewPr>
    <p:cSldViewPr snapToObjects="1">
      <p:cViewPr>
        <p:scale>
          <a:sx n="130" d="100"/>
          <a:sy n="130" d="100"/>
        </p:scale>
        <p:origin x="-1272" y="648"/>
      </p:cViewPr>
      <p:guideLst>
        <p:guide orient="horz" pos="2160"/>
        <p:guide pos="2880"/>
      </p:guideLst>
    </p:cSldViewPr>
  </p:slideViewPr>
  <p:outlineViewPr>
    <p:cViewPr>
      <p:scale>
        <a:sx n="33" d="100"/>
        <a:sy n="33" d="100"/>
      </p:scale>
      <p:origin x="0" y="5304"/>
    </p:cViewPr>
  </p:outlineViewPr>
  <p:notesTextViewPr>
    <p:cViewPr>
      <p:scale>
        <a:sx n="1" d="1"/>
        <a:sy n="1" d="1"/>
      </p:scale>
      <p:origin x="0" y="0"/>
    </p:cViewPr>
  </p:notesTextViewPr>
  <p:sorterViewPr>
    <p:cViewPr>
      <p:scale>
        <a:sx n="100" d="100"/>
        <a:sy n="100" d="100"/>
      </p:scale>
      <p:origin x="0" y="12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de-DE" sz="1200" dirty="0"/>
              <a:t>		</a:t>
            </a:r>
          </a:p>
        </c:rich>
      </c:tx>
      <c:layout>
        <c:manualLayout>
          <c:xMode val="edge"/>
          <c:yMode val="edge"/>
          <c:x val="5.497051682275407E-2"/>
          <c:y val="2.2446689113355778E-2"/>
        </c:manualLayout>
      </c:layout>
      <c:overlay val="0"/>
      <c:spPr>
        <a:noFill/>
        <a:ln w="25400">
          <a:noFill/>
        </a:ln>
      </c:spPr>
    </c:title>
    <c:autoTitleDeleted val="0"/>
    <c:plotArea>
      <c:layout>
        <c:manualLayout>
          <c:layoutTarget val="inner"/>
          <c:xMode val="edge"/>
          <c:yMode val="edge"/>
          <c:x val="5.9374999999999997E-2"/>
          <c:y val="0.12457912457912458"/>
          <c:w val="0.85"/>
          <c:h val="0.80639730639730645"/>
        </c:manualLayout>
      </c:layout>
      <c:barChart>
        <c:barDir val="col"/>
        <c:grouping val="stacked"/>
        <c:varyColors val="0"/>
        <c:ser>
          <c:idx val="0"/>
          <c:order val="0"/>
          <c:tx>
            <c:strRef>
              <c:f>weiblich!$A$39</c:f>
              <c:strCache>
                <c:ptCount val="1"/>
                <c:pt idx="0">
                  <c:v>weiblich </c:v>
                </c:pt>
              </c:strCache>
            </c:strRef>
          </c:tx>
          <c:spPr>
            <a:solidFill>
              <a:srgbClr val="9999FF"/>
            </a:solidFill>
            <a:ln w="12700">
              <a:solidFill>
                <a:srgbClr val="000000"/>
              </a:solidFill>
              <a:prstDash val="solid"/>
            </a:ln>
          </c:spPr>
          <c:invertIfNegative val="0"/>
          <c:dLbls>
            <c:txPr>
              <a:bodyPr/>
              <a:lstStyle/>
              <a:p>
                <a:pPr>
                  <a:defRPr sz="800" baseline="0"/>
                </a:pPr>
                <a:endParaRPr lang="de-DE"/>
              </a:p>
            </c:txPr>
            <c:showLegendKey val="0"/>
            <c:showVal val="1"/>
            <c:showCatName val="0"/>
            <c:showSerName val="0"/>
            <c:showPercent val="0"/>
            <c:showBubbleSize val="0"/>
            <c:showLeaderLines val="0"/>
          </c:dLbls>
          <c:cat>
            <c:numRef>
              <c:f>weiblich!$B$38:$Y$38</c:f>
              <c:numCache>
                <c:formatCode>0</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weiblich!$B$39:$Y$39</c:f>
              <c:numCache>
                <c:formatCode>0</c:formatCode>
                <c:ptCount val="20"/>
                <c:pt idx="0">
                  <c:v>17597.599999999999</c:v>
                </c:pt>
                <c:pt idx="1">
                  <c:v>17734.506999999998</c:v>
                </c:pt>
                <c:pt idx="2">
                  <c:v>18163.473000000002</c:v>
                </c:pt>
                <c:pt idx="3">
                  <c:v>18716.668999999998</c:v>
                </c:pt>
                <c:pt idx="4">
                  <c:v>19257.965</c:v>
                </c:pt>
                <c:pt idx="5">
                  <c:v>19718.946</c:v>
                </c:pt>
                <c:pt idx="6">
                  <c:v>20041.093000000004</c:v>
                </c:pt>
                <c:pt idx="7">
                  <c:v>20377.626</c:v>
                </c:pt>
                <c:pt idx="8">
                  <c:v>20815.797999999995</c:v>
                </c:pt>
                <c:pt idx="9">
                  <c:v>21124.977999999999</c:v>
                </c:pt>
                <c:pt idx="10">
                  <c:v>21340.660999999996</c:v>
                </c:pt>
                <c:pt idx="11">
                  <c:v>21448.331999999999</c:v>
                </c:pt>
                <c:pt idx="12">
                  <c:v>21590.795000000002</c:v>
                </c:pt>
                <c:pt idx="13">
                  <c:v>21805.525000000001</c:v>
                </c:pt>
                <c:pt idx="14">
                  <c:v>21855.069999999996</c:v>
                </c:pt>
                <c:pt idx="15">
                  <c:v>21832.127999999997</c:v>
                </c:pt>
                <c:pt idx="16">
                  <c:v>21764.351000000002</c:v>
                </c:pt>
                <c:pt idx="17">
                  <c:v>21748.464</c:v>
                </c:pt>
                <c:pt idx="18">
                  <c:v>21783.725999999999</c:v>
                </c:pt>
                <c:pt idx="19">
                  <c:v>21702.307000000001</c:v>
                </c:pt>
              </c:numCache>
            </c:numRef>
          </c:val>
        </c:ser>
        <c:ser>
          <c:idx val="1"/>
          <c:order val="1"/>
          <c:tx>
            <c:strRef>
              <c:f>weiblich!$A$40</c:f>
              <c:strCache>
                <c:ptCount val="1"/>
                <c:pt idx="0">
                  <c:v>männlich</c:v>
                </c:pt>
              </c:strCache>
            </c:strRef>
          </c:tx>
          <c:spPr>
            <a:solidFill>
              <a:srgbClr val="993366"/>
            </a:solidFill>
            <a:ln w="12700">
              <a:solidFill>
                <a:srgbClr val="000000"/>
              </a:solidFill>
              <a:prstDash val="solid"/>
            </a:ln>
          </c:spPr>
          <c:invertIfNegative val="0"/>
          <c:dLbls>
            <c:txPr>
              <a:bodyPr/>
              <a:lstStyle/>
              <a:p>
                <a:pPr>
                  <a:defRPr sz="800" baseline="0"/>
                </a:pPr>
                <a:endParaRPr lang="de-DE"/>
              </a:p>
            </c:txPr>
            <c:showLegendKey val="0"/>
            <c:showVal val="1"/>
            <c:showCatName val="0"/>
            <c:showSerName val="0"/>
            <c:showPercent val="0"/>
            <c:showBubbleSize val="0"/>
            <c:showLeaderLines val="0"/>
          </c:dLbls>
          <c:cat>
            <c:numRef>
              <c:f>weiblich!$B$38:$Y$38</c:f>
              <c:numCache>
                <c:formatCode>0</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weiblich!$B$40:$Y$40</c:f>
              <c:numCache>
                <c:formatCode>0</c:formatCode>
                <c:ptCount val="20"/>
                <c:pt idx="0">
                  <c:v>7874.7690000000002</c:v>
                </c:pt>
                <c:pt idx="1">
                  <c:v>8162.719000000001</c:v>
                </c:pt>
                <c:pt idx="2">
                  <c:v>8525.985999999999</c:v>
                </c:pt>
                <c:pt idx="3">
                  <c:v>8937.7879999999986</c:v>
                </c:pt>
                <c:pt idx="4">
                  <c:v>9322.9240000000009</c:v>
                </c:pt>
                <c:pt idx="5">
                  <c:v>9664.6820000000007</c:v>
                </c:pt>
                <c:pt idx="6">
                  <c:v>9943.7960000000003</c:v>
                </c:pt>
                <c:pt idx="7">
                  <c:v>10228.125999999998</c:v>
                </c:pt>
                <c:pt idx="8">
                  <c:v>10527.825000000001</c:v>
                </c:pt>
                <c:pt idx="9">
                  <c:v>10750.311</c:v>
                </c:pt>
                <c:pt idx="10">
                  <c:v>10918.715</c:v>
                </c:pt>
                <c:pt idx="11">
                  <c:v>11028.067999999999</c:v>
                </c:pt>
                <c:pt idx="12">
                  <c:v>11150.454</c:v>
                </c:pt>
                <c:pt idx="13">
                  <c:v>11276.653</c:v>
                </c:pt>
                <c:pt idx="14">
                  <c:v>11322.715000000002</c:v>
                </c:pt>
                <c:pt idx="15">
                  <c:v>11350.294000000002</c:v>
                </c:pt>
                <c:pt idx="16">
                  <c:v>11367.822</c:v>
                </c:pt>
                <c:pt idx="17">
                  <c:v>11423.623000000001</c:v>
                </c:pt>
                <c:pt idx="18">
                  <c:v>11501.103000000001</c:v>
                </c:pt>
                <c:pt idx="19">
                  <c:v>11543.18</c:v>
                </c:pt>
              </c:numCache>
            </c:numRef>
          </c:val>
        </c:ser>
        <c:dLbls>
          <c:showLegendKey val="0"/>
          <c:showVal val="0"/>
          <c:showCatName val="0"/>
          <c:showSerName val="0"/>
          <c:showPercent val="0"/>
          <c:showBubbleSize val="0"/>
        </c:dLbls>
        <c:gapWidth val="150"/>
        <c:overlap val="100"/>
        <c:axId val="139930624"/>
        <c:axId val="137294592"/>
      </c:barChart>
      <c:catAx>
        <c:axId val="139930624"/>
        <c:scaling>
          <c:orientation val="minMax"/>
        </c:scaling>
        <c:delete val="0"/>
        <c:axPos val="b"/>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de-DE"/>
          </a:p>
        </c:txPr>
        <c:crossAx val="137294592"/>
        <c:crosses val="autoZero"/>
        <c:auto val="1"/>
        <c:lblAlgn val="ctr"/>
        <c:lblOffset val="100"/>
        <c:tickLblSkip val="1"/>
        <c:tickMarkSkip val="1"/>
        <c:noMultiLvlLbl val="0"/>
      </c:catAx>
      <c:valAx>
        <c:axId val="137294592"/>
        <c:scaling>
          <c:orientation val="minMax"/>
        </c:scaling>
        <c:delete val="0"/>
        <c:axPos val="l"/>
        <c:majorGridlines>
          <c:spPr>
            <a:ln w="3175">
              <a:solidFill>
                <a:srgbClr val="000000"/>
              </a:solidFill>
              <a:prstDash val="solid"/>
            </a:ln>
          </c:spPr>
        </c:majorGridlines>
        <c:numFmt formatCode="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de-DE"/>
          </a:p>
        </c:txPr>
        <c:crossAx val="139930624"/>
        <c:crosses val="autoZero"/>
        <c:crossBetween val="between"/>
      </c:valAx>
      <c:spPr>
        <a:solidFill>
          <a:srgbClr val="FFFFFF"/>
        </a:solidFill>
        <a:ln w="12700">
          <a:solidFill>
            <a:srgbClr val="808080"/>
          </a:solidFill>
          <a:prstDash val="solid"/>
        </a:ln>
      </c:spPr>
    </c:plotArea>
    <c:legend>
      <c:legendPos val="r"/>
      <c:layout>
        <c:manualLayout>
          <c:xMode val="edge"/>
          <c:yMode val="edge"/>
          <c:x val="0.92083334016130403"/>
          <c:y val="0.49158249158249157"/>
          <c:w val="7.4999959032176156E-2"/>
          <c:h val="7.2390572390572339E-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de-DE"/>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de-DE"/>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0.xml"/><Relationship Id="rId1" Type="http://schemas.openxmlformats.org/officeDocument/2006/relationships/slide" Target="../slides/slide5.xml"/><Relationship Id="rId6" Type="http://schemas.openxmlformats.org/officeDocument/2006/relationships/slide" Target="../slides/slide23.xml"/><Relationship Id="rId5" Type="http://schemas.openxmlformats.org/officeDocument/2006/relationships/slide" Target="../slides/slide21.xml"/><Relationship Id="rId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F3229-35B9-4383-82B4-D31F206AAE2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de-DE"/>
        </a:p>
      </dgm:t>
    </dgm:pt>
    <dgm:pt modelId="{C015B606-4829-40E4-B451-05E66E3559DF}">
      <dgm:prSet phldrT="[Text]" custT="1"/>
      <dgm:spPr/>
      <dgm:t>
        <a:bodyPr/>
        <a:lstStyle/>
        <a:p>
          <a:r>
            <a:rPr lang="de-DE" sz="1600" dirty="0" smtClean="0">
              <a:solidFill>
                <a:srgbClr val="C00000"/>
              </a:solidFill>
            </a:rPr>
            <a:t>Leistungsinfrastruktur </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5E202E0-D02E-442B-88C3-5D922D8D68B1}" type="parTrans" cxnId="{93CB2028-EC33-47A7-9765-AE7939FCB4FD}">
      <dgm:prSet/>
      <dgm:spPr/>
      <dgm:t>
        <a:bodyPr/>
        <a:lstStyle/>
        <a:p>
          <a:endParaRPr lang="de-DE"/>
        </a:p>
      </dgm:t>
    </dgm:pt>
    <dgm:pt modelId="{283923F3-177F-4492-8EFF-F272BD643E04}" type="sibTrans" cxnId="{93CB2028-EC33-47A7-9765-AE7939FCB4FD}">
      <dgm:prSet/>
      <dgm:spPr/>
      <dgm:t>
        <a:bodyPr/>
        <a:lstStyle/>
        <a:p>
          <a:endParaRPr lang="de-DE"/>
        </a:p>
      </dgm:t>
    </dgm:pt>
    <dgm:pt modelId="{89C5F176-93E3-40A4-A05D-046504E8718B}">
      <dgm:prSet phldrT="[Text]" custT="1"/>
      <dgm:spPr/>
      <dgm:t>
        <a:bodyPr/>
        <a:lstStyle/>
        <a:p>
          <a:r>
            <a:rPr lang="de-DE" sz="1600" dirty="0" smtClean="0">
              <a:solidFill>
                <a:srgbClr val="C00000"/>
              </a:solidFill>
            </a:rPr>
            <a:t>Fachkräftesicherung</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93A3915-F852-44DB-A09F-6D6D91137F82}" type="parTrans" cxnId="{189FF954-EB15-4C66-A0CC-1076367F29B6}">
      <dgm:prSet/>
      <dgm:spPr/>
      <dgm:t>
        <a:bodyPr/>
        <a:lstStyle/>
        <a:p>
          <a:endParaRPr lang="de-DE"/>
        </a:p>
      </dgm:t>
    </dgm:pt>
    <dgm:pt modelId="{DCCD1C9E-3DA6-4728-A3DD-83E54E1A695F}" type="sibTrans" cxnId="{189FF954-EB15-4C66-A0CC-1076367F29B6}">
      <dgm:prSet/>
      <dgm:spPr/>
      <dgm:t>
        <a:bodyPr/>
        <a:lstStyle/>
        <a:p>
          <a:endParaRPr lang="de-DE"/>
        </a:p>
      </dgm:t>
    </dgm:pt>
    <dgm:pt modelId="{6095224E-13BF-4AF5-9058-EDE25A8226EA}">
      <dgm:prSet phldrT="[Text]" custT="1"/>
      <dgm:spPr/>
      <dgm:t>
        <a:bodyPr/>
        <a:lstStyle/>
        <a:p>
          <a:r>
            <a:rPr lang="de-DE" sz="1600" dirty="0" smtClean="0">
              <a:solidFill>
                <a:srgbClr val="C00000"/>
              </a:solidFill>
              <a:effectLst/>
              <a:latin typeface="Arial"/>
              <a:ea typeface="Times New Roman"/>
            </a:rPr>
            <a:t>Qualitätsmanagement</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806B27CD-6445-4B20-A677-8EFF7DD642ED}" type="parTrans" cxnId="{A1A4B3F5-4159-442D-9348-FE9F9344DB74}">
      <dgm:prSet/>
      <dgm:spPr/>
      <dgm:t>
        <a:bodyPr/>
        <a:lstStyle/>
        <a:p>
          <a:endParaRPr lang="de-DE"/>
        </a:p>
      </dgm:t>
    </dgm:pt>
    <dgm:pt modelId="{F8FDBB99-5E22-468C-ADBD-2C373576DA99}" type="sibTrans" cxnId="{A1A4B3F5-4159-442D-9348-FE9F9344DB74}">
      <dgm:prSet/>
      <dgm:spPr/>
      <dgm:t>
        <a:bodyPr/>
        <a:lstStyle/>
        <a:p>
          <a:endParaRPr lang="de-DE"/>
        </a:p>
      </dgm:t>
    </dgm:pt>
    <dgm:pt modelId="{B34B1E30-6597-4123-B36E-BA2219FD4BEA}">
      <dgm:prSet custT="1"/>
      <dgm:spPr/>
      <dgm:t>
        <a:bodyPr/>
        <a:lstStyle/>
        <a:p>
          <a:r>
            <a:rPr lang="de-DE" sz="1600" dirty="0" smtClean="0">
              <a:solidFill>
                <a:srgbClr val="C00000"/>
              </a:solidFill>
            </a:rPr>
            <a:t>Unterstützung Angehörige</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92C99BE-D7DF-430C-B20B-728B427ED9BC}" type="parTrans" cxnId="{EBB5C89F-7AE6-4337-B9E3-A93F9B04715D}">
      <dgm:prSet/>
      <dgm:spPr/>
      <dgm:t>
        <a:bodyPr/>
        <a:lstStyle/>
        <a:p>
          <a:endParaRPr lang="de-DE"/>
        </a:p>
      </dgm:t>
    </dgm:pt>
    <dgm:pt modelId="{1009818C-1E2B-4D7A-9234-5F8F240A0448}" type="sibTrans" cxnId="{EBB5C89F-7AE6-4337-B9E3-A93F9B04715D}">
      <dgm:prSet/>
      <dgm:spPr/>
      <dgm:t>
        <a:bodyPr/>
        <a:lstStyle/>
        <a:p>
          <a:endParaRPr lang="de-DE"/>
        </a:p>
      </dgm:t>
    </dgm:pt>
    <dgm:pt modelId="{B5C0BE96-41AB-4DEE-9075-A910FF2C5CF0}">
      <dgm:prSet custT="1"/>
      <dgm:spPr/>
      <dgm:t>
        <a:bodyPr/>
        <a:lstStyle/>
        <a:p>
          <a:r>
            <a:rPr lang="de-DE" sz="1600" dirty="0" smtClean="0">
              <a:solidFill>
                <a:srgbClr val="C00000"/>
              </a:solidFill>
            </a:rPr>
            <a:t>Pflegebedürftigkeitsbegriff</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25D3F2A7-0F35-4D7F-8966-453BA2EF910D}" type="parTrans" cxnId="{EF20DDE2-C52C-4388-BE26-CED8CAFDF561}">
      <dgm:prSet/>
      <dgm:spPr/>
      <dgm:t>
        <a:bodyPr/>
        <a:lstStyle/>
        <a:p>
          <a:endParaRPr lang="de-DE"/>
        </a:p>
      </dgm:t>
    </dgm:pt>
    <dgm:pt modelId="{C9571E76-45CF-428E-9501-9A1E318FDA36}" type="sibTrans" cxnId="{EF20DDE2-C52C-4388-BE26-CED8CAFDF561}">
      <dgm:prSet/>
      <dgm:spPr/>
      <dgm:t>
        <a:bodyPr/>
        <a:lstStyle/>
        <a:p>
          <a:endParaRPr lang="de-DE"/>
        </a:p>
      </dgm:t>
    </dgm:pt>
    <dgm:pt modelId="{096D8F45-7D98-4A6A-BC0B-ACF048540EE7}">
      <dgm:prSet custT="1"/>
      <dgm:spPr/>
      <dgm:t>
        <a:bodyPr/>
        <a:lstStyle/>
        <a:p>
          <a:r>
            <a:rPr lang="de-DE" sz="1600" dirty="0" smtClean="0">
              <a:solidFill>
                <a:srgbClr val="C00000"/>
              </a:solidFill>
            </a:rPr>
            <a:t>Prävention, Rehabilitation</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3D89E567-197E-4FAD-B3BD-6897C17C8ECA}" type="parTrans" cxnId="{263ACF85-8BFC-4EF9-A3FB-3563FAC3A524}">
      <dgm:prSet/>
      <dgm:spPr/>
      <dgm:t>
        <a:bodyPr/>
        <a:lstStyle/>
        <a:p>
          <a:endParaRPr lang="de-DE"/>
        </a:p>
      </dgm:t>
    </dgm:pt>
    <dgm:pt modelId="{EDC2EF77-EC88-4A96-826D-FB269F0057D4}" type="sibTrans" cxnId="{263ACF85-8BFC-4EF9-A3FB-3563FAC3A524}">
      <dgm:prSet/>
      <dgm:spPr/>
      <dgm:t>
        <a:bodyPr/>
        <a:lstStyle/>
        <a:p>
          <a:endParaRPr lang="de-DE"/>
        </a:p>
      </dgm:t>
    </dgm:pt>
    <dgm:pt modelId="{268D85C4-F021-4E4A-B225-1B17AC8D0F1E}">
      <dgm:prSet custT="1"/>
      <dgm:spPr/>
      <dgm:t>
        <a:bodyPr/>
        <a:lstStyle/>
        <a:p>
          <a:r>
            <a:rPr lang="de-DE" sz="1600" dirty="0" smtClean="0">
              <a:solidFill>
                <a:srgbClr val="C00000"/>
              </a:solidFill>
            </a:rPr>
            <a:t>Kommunaler</a:t>
          </a:r>
          <a:r>
            <a:rPr lang="de-DE" sz="1300" dirty="0" smtClean="0">
              <a:solidFill>
                <a:srgbClr val="C00000"/>
              </a:solidFill>
            </a:rPr>
            <a:t> </a:t>
          </a:r>
          <a:r>
            <a:rPr lang="de-DE" sz="1600" dirty="0" smtClean="0">
              <a:solidFill>
                <a:srgbClr val="C00000"/>
              </a:solidFill>
            </a:rPr>
            <a:t>Focus</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3ECD332-6FF6-422B-B9C3-663F7F12DEC5}" type="parTrans" cxnId="{E861FE1A-2BB6-488C-A522-3B07AD1C657B}">
      <dgm:prSet/>
      <dgm:spPr/>
      <dgm:t>
        <a:bodyPr/>
        <a:lstStyle/>
        <a:p>
          <a:endParaRPr lang="de-DE"/>
        </a:p>
      </dgm:t>
    </dgm:pt>
    <dgm:pt modelId="{19235736-4481-414E-861B-68944E1573B4}" type="sibTrans" cxnId="{E861FE1A-2BB6-488C-A522-3B07AD1C657B}">
      <dgm:prSet/>
      <dgm:spPr/>
      <dgm:t>
        <a:bodyPr/>
        <a:lstStyle/>
        <a:p>
          <a:endParaRPr lang="de-DE"/>
        </a:p>
      </dgm:t>
    </dgm:pt>
    <dgm:pt modelId="{F44FDF4D-71BC-408B-9E7E-D0177F4F43E8}">
      <dgm:prSet custT="1"/>
      <dgm:spPr/>
      <dgm:t>
        <a:bodyPr/>
        <a:lstStyle/>
        <a:p>
          <a:r>
            <a:rPr lang="de-DE" sz="1600" dirty="0" smtClean="0">
              <a:solidFill>
                <a:srgbClr val="C00000"/>
              </a:solidFill>
            </a:rPr>
            <a:t>Ländliche</a:t>
          </a:r>
          <a:r>
            <a:rPr lang="de-DE" sz="1300" dirty="0" smtClean="0">
              <a:solidFill>
                <a:srgbClr val="C00000"/>
              </a:solidFill>
            </a:rPr>
            <a:t> </a:t>
          </a:r>
          <a:r>
            <a:rPr lang="de-DE" sz="1600" dirty="0" smtClean="0">
              <a:solidFill>
                <a:srgbClr val="C00000"/>
              </a:solidFill>
            </a:rPr>
            <a:t>Räume</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0E82FB06-A65E-4FB3-BBBE-396B09318865}" type="parTrans" cxnId="{4765B399-3F88-432E-8AED-746D2B986193}">
      <dgm:prSet/>
      <dgm:spPr/>
      <dgm:t>
        <a:bodyPr/>
        <a:lstStyle/>
        <a:p>
          <a:endParaRPr lang="de-DE"/>
        </a:p>
      </dgm:t>
    </dgm:pt>
    <dgm:pt modelId="{15BF6257-F234-4A05-BD08-F8E2AA8AA334}" type="sibTrans" cxnId="{4765B399-3F88-432E-8AED-746D2B986193}">
      <dgm:prSet/>
      <dgm:spPr/>
      <dgm:t>
        <a:bodyPr/>
        <a:lstStyle/>
        <a:p>
          <a:endParaRPr lang="de-DE"/>
        </a:p>
      </dgm:t>
    </dgm:pt>
    <dgm:pt modelId="{69354A61-FA49-4C7D-9F59-E72497342220}">
      <dgm:prSet custT="1"/>
      <dgm:spPr/>
      <dgm:t>
        <a:bodyPr/>
        <a:lstStyle/>
        <a:p>
          <a:r>
            <a:rPr lang="de-DE" sz="1600" dirty="0" smtClean="0">
              <a:solidFill>
                <a:srgbClr val="C00000"/>
              </a:solidFill>
            </a:rPr>
            <a:t>Wissenschaft + Technik</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87A0E9C-5435-49A7-9EAF-D84FA8F86382}" type="parTrans" cxnId="{385AC122-AA11-4E6E-B41B-2373F4E46A60}">
      <dgm:prSet/>
      <dgm:spPr/>
      <dgm:t>
        <a:bodyPr/>
        <a:lstStyle/>
        <a:p>
          <a:endParaRPr lang="de-DE"/>
        </a:p>
      </dgm:t>
    </dgm:pt>
    <dgm:pt modelId="{3727466F-4878-4FF9-BDE9-440073A8B300}" type="sibTrans" cxnId="{385AC122-AA11-4E6E-B41B-2373F4E46A60}">
      <dgm:prSet/>
      <dgm:spPr/>
      <dgm:t>
        <a:bodyPr/>
        <a:lstStyle/>
        <a:p>
          <a:endParaRPr lang="de-DE"/>
        </a:p>
      </dgm:t>
    </dgm:pt>
    <dgm:pt modelId="{F0477F91-2DFD-469C-B06F-6A66786EE726}">
      <dgm:prSet custT="1"/>
      <dgm:spPr/>
      <dgm:t>
        <a:bodyPr/>
        <a:lstStyle/>
        <a:p>
          <a:r>
            <a:rPr lang="de-DE" sz="1600" dirty="0" smtClean="0">
              <a:solidFill>
                <a:srgbClr val="C00000"/>
              </a:solidFill>
            </a:rPr>
            <a:t>Finanzierung</a:t>
          </a:r>
          <a:endParaRPr lang="de-DE" sz="1600" dirty="0">
            <a:solidFill>
              <a:srgbClr val="C00000"/>
            </a:solidFill>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467A6ED-D6D6-4D57-A3AD-5CD1E12DBAF9}" type="parTrans" cxnId="{87F1AC73-BCB0-4DD7-826B-C821053C8BF0}">
      <dgm:prSet/>
      <dgm:spPr/>
      <dgm:t>
        <a:bodyPr/>
        <a:lstStyle/>
        <a:p>
          <a:endParaRPr lang="de-DE"/>
        </a:p>
      </dgm:t>
    </dgm:pt>
    <dgm:pt modelId="{DFD115D9-890A-45B6-B6FE-4CE6460872D3}" type="sibTrans" cxnId="{87F1AC73-BCB0-4DD7-826B-C821053C8BF0}">
      <dgm:prSet/>
      <dgm:spPr/>
      <dgm:t>
        <a:bodyPr/>
        <a:lstStyle/>
        <a:p>
          <a:endParaRPr lang="de-DE"/>
        </a:p>
      </dgm:t>
    </dgm:pt>
    <dgm:pt modelId="{C8448BEF-3CCC-4335-9CB0-BBD9D8495F83}">
      <dgm:prSet phldrT="[Text]" custT="1"/>
      <dgm:spPr/>
      <dgm:t>
        <a:bodyPr/>
        <a:lstStyle/>
        <a:p>
          <a:r>
            <a:rPr lang="de-DE" sz="1800" b="0" dirty="0" smtClean="0">
              <a:solidFill>
                <a:srgbClr val="C00000"/>
              </a:solidFill>
            </a:rPr>
            <a:t>Pflegestrategie 2030 - Eckpunkte</a:t>
          </a:r>
          <a:endParaRPr lang="de-DE" sz="1800" b="0" dirty="0">
            <a:solidFill>
              <a:srgbClr val="C00000"/>
            </a:solidFill>
          </a:endParaRPr>
        </a:p>
      </dgm:t>
    </dgm:pt>
    <dgm:pt modelId="{A0F1CC03-5CBD-4DFB-AC70-324E26DB08DD}" type="parTrans" cxnId="{D0F5A9CC-A021-4D31-B5F4-099B907AB6BB}">
      <dgm:prSet/>
      <dgm:spPr/>
      <dgm:t>
        <a:bodyPr/>
        <a:lstStyle/>
        <a:p>
          <a:endParaRPr lang="de-DE"/>
        </a:p>
      </dgm:t>
    </dgm:pt>
    <dgm:pt modelId="{F7822570-FF3A-40C0-ABEA-7D0DD8EB2ABD}" type="sibTrans" cxnId="{D0F5A9CC-A021-4D31-B5F4-099B907AB6BB}">
      <dgm:prSet/>
      <dgm:spPr/>
      <dgm:t>
        <a:bodyPr/>
        <a:lstStyle/>
        <a:p>
          <a:endParaRPr lang="de-DE"/>
        </a:p>
      </dgm:t>
    </dgm:pt>
    <dgm:pt modelId="{7C614E89-8C26-48A4-9B1D-F9747FAB32EF}" type="pres">
      <dgm:prSet presAssocID="{57AF3229-35B9-4383-82B4-D31F206AAE24}" presName="Name0" presStyleCnt="0">
        <dgm:presLayoutVars>
          <dgm:dir/>
          <dgm:animLvl val="lvl"/>
          <dgm:resizeHandles val="exact"/>
        </dgm:presLayoutVars>
      </dgm:prSet>
      <dgm:spPr/>
      <dgm:t>
        <a:bodyPr/>
        <a:lstStyle/>
        <a:p>
          <a:endParaRPr lang="de-DE"/>
        </a:p>
      </dgm:t>
    </dgm:pt>
    <dgm:pt modelId="{87AC3A92-266F-453D-9234-B11A9E1DAC8F}" type="pres">
      <dgm:prSet presAssocID="{C015B606-4829-40E4-B451-05E66E3559DF}" presName="linNode" presStyleCnt="0"/>
      <dgm:spPr/>
    </dgm:pt>
    <dgm:pt modelId="{AFF9852A-BA71-45D5-8A8A-1D4ED1D11871}" type="pres">
      <dgm:prSet presAssocID="{C015B606-4829-40E4-B451-05E66E3559DF}" presName="parentText" presStyleLbl="node1" presStyleIdx="0" presStyleCnt="11" custScaleX="99055" custScaleY="8971" custLinFactNeighborX="-21405" custLinFactNeighborY="60008">
        <dgm:presLayoutVars>
          <dgm:chMax val="1"/>
          <dgm:bulletEnabled val="1"/>
        </dgm:presLayoutVars>
      </dgm:prSet>
      <dgm:spPr/>
      <dgm:t>
        <a:bodyPr/>
        <a:lstStyle/>
        <a:p>
          <a:endParaRPr lang="de-DE"/>
        </a:p>
      </dgm:t>
    </dgm:pt>
    <dgm:pt modelId="{50351F80-B93B-4E0F-B391-6A85AACFA681}" type="pres">
      <dgm:prSet presAssocID="{283923F3-177F-4492-8EFF-F272BD643E04}" presName="sp" presStyleCnt="0"/>
      <dgm:spPr/>
    </dgm:pt>
    <dgm:pt modelId="{BCAA0D8B-5829-46CF-AE0B-2C752E6778FA}" type="pres">
      <dgm:prSet presAssocID="{89C5F176-93E3-40A4-A05D-046504E8718B}" presName="linNode" presStyleCnt="0"/>
      <dgm:spPr/>
    </dgm:pt>
    <dgm:pt modelId="{033E792E-7E0F-4E53-ACD0-7C7E9CBFB057}" type="pres">
      <dgm:prSet presAssocID="{89C5F176-93E3-40A4-A05D-046504E8718B}" presName="parentText" presStyleLbl="node1" presStyleIdx="1" presStyleCnt="11" custScaleX="99055" custScaleY="8971" custLinFactNeighborX="-21405" custLinFactNeighborY="63611">
        <dgm:presLayoutVars>
          <dgm:chMax val="1"/>
          <dgm:bulletEnabled val="1"/>
        </dgm:presLayoutVars>
      </dgm:prSet>
      <dgm:spPr/>
      <dgm:t>
        <a:bodyPr/>
        <a:lstStyle/>
        <a:p>
          <a:endParaRPr lang="de-DE"/>
        </a:p>
      </dgm:t>
    </dgm:pt>
    <dgm:pt modelId="{548391BF-934F-43F6-BB5C-6D81D48B7243}" type="pres">
      <dgm:prSet presAssocID="{DCCD1C9E-3DA6-4728-A3DD-83E54E1A695F}" presName="sp" presStyleCnt="0"/>
      <dgm:spPr/>
    </dgm:pt>
    <dgm:pt modelId="{F5960E66-EEDF-4C11-9BF4-7A66D415B289}" type="pres">
      <dgm:prSet presAssocID="{6095224E-13BF-4AF5-9058-EDE25A8226EA}" presName="linNode" presStyleCnt="0"/>
      <dgm:spPr/>
    </dgm:pt>
    <dgm:pt modelId="{CF1CB206-BCAC-4DC1-82BA-FAE2D2CC691B}" type="pres">
      <dgm:prSet presAssocID="{6095224E-13BF-4AF5-9058-EDE25A8226EA}" presName="parentText" presStyleLbl="node1" presStyleIdx="2" presStyleCnt="11" custScaleX="99055" custScaleY="8971" custLinFactNeighborX="-21405" custLinFactNeighborY="67215">
        <dgm:presLayoutVars>
          <dgm:chMax val="1"/>
          <dgm:bulletEnabled val="1"/>
        </dgm:presLayoutVars>
      </dgm:prSet>
      <dgm:spPr/>
      <dgm:t>
        <a:bodyPr/>
        <a:lstStyle/>
        <a:p>
          <a:endParaRPr lang="de-DE"/>
        </a:p>
      </dgm:t>
    </dgm:pt>
    <dgm:pt modelId="{B7D25CA8-0AAC-4731-B199-841E126ACADD}" type="pres">
      <dgm:prSet presAssocID="{F8FDBB99-5E22-468C-ADBD-2C373576DA99}" presName="sp" presStyleCnt="0"/>
      <dgm:spPr/>
    </dgm:pt>
    <dgm:pt modelId="{DFDB6593-F4F2-410C-B612-F50E942BCF79}" type="pres">
      <dgm:prSet presAssocID="{B5C0BE96-41AB-4DEE-9075-A910FF2C5CF0}" presName="linNode" presStyleCnt="0"/>
      <dgm:spPr/>
    </dgm:pt>
    <dgm:pt modelId="{738B944D-B8DC-4B61-8054-BFEEA356BDCC}" type="pres">
      <dgm:prSet presAssocID="{B5C0BE96-41AB-4DEE-9075-A910FF2C5CF0}" presName="parentText" presStyleLbl="node1" presStyleIdx="3" presStyleCnt="11" custScaleX="99055" custScaleY="8971" custLinFactNeighborX="-21405" custLinFactNeighborY="70818">
        <dgm:presLayoutVars>
          <dgm:chMax val="1"/>
          <dgm:bulletEnabled val="1"/>
        </dgm:presLayoutVars>
      </dgm:prSet>
      <dgm:spPr/>
      <dgm:t>
        <a:bodyPr/>
        <a:lstStyle/>
        <a:p>
          <a:endParaRPr lang="de-DE"/>
        </a:p>
      </dgm:t>
    </dgm:pt>
    <dgm:pt modelId="{A1570D10-74E5-498F-B841-B47D4D562187}" type="pres">
      <dgm:prSet presAssocID="{C9571E76-45CF-428E-9501-9A1E318FDA36}" presName="sp" presStyleCnt="0"/>
      <dgm:spPr/>
    </dgm:pt>
    <dgm:pt modelId="{490AE9E9-DDC0-48F9-9F33-64A62D990656}" type="pres">
      <dgm:prSet presAssocID="{B34B1E30-6597-4123-B36E-BA2219FD4BEA}" presName="linNode" presStyleCnt="0"/>
      <dgm:spPr/>
    </dgm:pt>
    <dgm:pt modelId="{EBC38180-5547-41D9-AA3B-ACC0BE35A110}" type="pres">
      <dgm:prSet presAssocID="{B34B1E30-6597-4123-B36E-BA2219FD4BEA}" presName="parentText" presStyleLbl="node1" presStyleIdx="4" presStyleCnt="11" custScaleX="99055" custScaleY="8971" custLinFactNeighborX="-21405" custLinFactNeighborY="74421">
        <dgm:presLayoutVars>
          <dgm:chMax val="1"/>
          <dgm:bulletEnabled val="1"/>
        </dgm:presLayoutVars>
      </dgm:prSet>
      <dgm:spPr/>
      <dgm:t>
        <a:bodyPr/>
        <a:lstStyle/>
        <a:p>
          <a:endParaRPr lang="de-DE"/>
        </a:p>
      </dgm:t>
    </dgm:pt>
    <dgm:pt modelId="{7F8D6731-20EE-4733-8F08-47DBF0425D65}" type="pres">
      <dgm:prSet presAssocID="{1009818C-1E2B-4D7A-9234-5F8F240A0448}" presName="sp" presStyleCnt="0"/>
      <dgm:spPr/>
    </dgm:pt>
    <dgm:pt modelId="{E67EB37B-E8E9-45B1-BD25-2A495AC94D07}" type="pres">
      <dgm:prSet presAssocID="{096D8F45-7D98-4A6A-BC0B-ACF048540EE7}" presName="linNode" presStyleCnt="0"/>
      <dgm:spPr/>
    </dgm:pt>
    <dgm:pt modelId="{84F628D8-F8B4-4D70-BF92-1F177871C859}" type="pres">
      <dgm:prSet presAssocID="{096D8F45-7D98-4A6A-BC0B-ACF048540EE7}" presName="parentText" presStyleLbl="node1" presStyleIdx="5" presStyleCnt="11" custScaleX="99055" custScaleY="8971" custLinFactNeighborX="93677" custLinFactNeighborY="-9847">
        <dgm:presLayoutVars>
          <dgm:chMax val="1"/>
          <dgm:bulletEnabled val="1"/>
        </dgm:presLayoutVars>
      </dgm:prSet>
      <dgm:spPr/>
      <dgm:t>
        <a:bodyPr/>
        <a:lstStyle/>
        <a:p>
          <a:endParaRPr lang="de-DE"/>
        </a:p>
      </dgm:t>
    </dgm:pt>
    <dgm:pt modelId="{3CA3F78C-EF0C-404A-8D46-A24EC635A20D}" type="pres">
      <dgm:prSet presAssocID="{EDC2EF77-EC88-4A96-826D-FB269F0057D4}" presName="sp" presStyleCnt="0"/>
      <dgm:spPr/>
    </dgm:pt>
    <dgm:pt modelId="{F037CBFC-F7EE-4FA3-AC35-4274E1CBF86F}" type="pres">
      <dgm:prSet presAssocID="{268D85C4-F021-4E4A-B225-1B17AC8D0F1E}" presName="linNode" presStyleCnt="0"/>
      <dgm:spPr/>
    </dgm:pt>
    <dgm:pt modelId="{0D81C9EA-9D4A-44F8-A4F8-4103A538B393}" type="pres">
      <dgm:prSet presAssocID="{268D85C4-F021-4E4A-B225-1B17AC8D0F1E}" presName="parentText" presStyleLbl="node1" presStyleIdx="6" presStyleCnt="11" custScaleX="99055" custScaleY="8971" custLinFactNeighborX="93677" custLinFactNeighborY="-6244">
        <dgm:presLayoutVars>
          <dgm:chMax val="1"/>
          <dgm:bulletEnabled val="1"/>
        </dgm:presLayoutVars>
      </dgm:prSet>
      <dgm:spPr/>
      <dgm:t>
        <a:bodyPr/>
        <a:lstStyle/>
        <a:p>
          <a:endParaRPr lang="de-DE"/>
        </a:p>
      </dgm:t>
    </dgm:pt>
    <dgm:pt modelId="{10E96A3C-C0B4-444C-B200-FCF44BD2359B}" type="pres">
      <dgm:prSet presAssocID="{19235736-4481-414E-861B-68944E1573B4}" presName="sp" presStyleCnt="0"/>
      <dgm:spPr/>
    </dgm:pt>
    <dgm:pt modelId="{81B22A40-487F-4FEC-8DC0-D9A2F9B31FEF}" type="pres">
      <dgm:prSet presAssocID="{F44FDF4D-71BC-408B-9E7E-D0177F4F43E8}" presName="linNode" presStyleCnt="0"/>
      <dgm:spPr/>
    </dgm:pt>
    <dgm:pt modelId="{BD685CF2-9128-4E43-BF21-28F4A2EBA59D}" type="pres">
      <dgm:prSet presAssocID="{F44FDF4D-71BC-408B-9E7E-D0177F4F43E8}" presName="parentText" presStyleLbl="node1" presStyleIdx="7" presStyleCnt="11" custScaleX="99055" custScaleY="8971" custLinFactNeighborX="93677" custLinFactNeighborY="-2641">
        <dgm:presLayoutVars>
          <dgm:chMax val="1"/>
          <dgm:bulletEnabled val="1"/>
        </dgm:presLayoutVars>
      </dgm:prSet>
      <dgm:spPr/>
      <dgm:t>
        <a:bodyPr/>
        <a:lstStyle/>
        <a:p>
          <a:endParaRPr lang="de-DE"/>
        </a:p>
      </dgm:t>
    </dgm:pt>
    <dgm:pt modelId="{A319DCEC-4559-4591-9449-E11ADC8410DD}" type="pres">
      <dgm:prSet presAssocID="{15BF6257-F234-4A05-BD08-F8E2AA8AA334}" presName="sp" presStyleCnt="0"/>
      <dgm:spPr/>
    </dgm:pt>
    <dgm:pt modelId="{BA3BA9DC-8B57-4CEF-9D90-BB3E740524E7}" type="pres">
      <dgm:prSet presAssocID="{69354A61-FA49-4C7D-9F59-E72497342220}" presName="linNode" presStyleCnt="0"/>
      <dgm:spPr/>
    </dgm:pt>
    <dgm:pt modelId="{B93AAAF2-90FC-4755-A3BB-B56D44250166}" type="pres">
      <dgm:prSet presAssocID="{69354A61-FA49-4C7D-9F59-E72497342220}" presName="parentText" presStyleLbl="node1" presStyleIdx="8" presStyleCnt="11" custScaleX="99055" custScaleY="8971" custLinFactNeighborX="93677" custLinFactNeighborY="2916">
        <dgm:presLayoutVars>
          <dgm:chMax val="1"/>
          <dgm:bulletEnabled val="1"/>
        </dgm:presLayoutVars>
      </dgm:prSet>
      <dgm:spPr/>
      <dgm:t>
        <a:bodyPr/>
        <a:lstStyle/>
        <a:p>
          <a:endParaRPr lang="de-DE"/>
        </a:p>
      </dgm:t>
    </dgm:pt>
    <dgm:pt modelId="{47311B37-F5B0-4543-8772-F82B4560F911}" type="pres">
      <dgm:prSet presAssocID="{3727466F-4878-4FF9-BDE9-440073A8B300}" presName="sp" presStyleCnt="0"/>
      <dgm:spPr/>
    </dgm:pt>
    <dgm:pt modelId="{DB88E0B6-8B47-4BC7-9106-B6B302467276}" type="pres">
      <dgm:prSet presAssocID="{F0477F91-2DFD-469C-B06F-6A66786EE726}" presName="linNode" presStyleCnt="0"/>
      <dgm:spPr/>
    </dgm:pt>
    <dgm:pt modelId="{6EF89EEA-3B32-4496-99B1-58923571DDCB}" type="pres">
      <dgm:prSet presAssocID="{F0477F91-2DFD-469C-B06F-6A66786EE726}" presName="parentText" presStyleLbl="node1" presStyleIdx="9" presStyleCnt="11" custScaleX="99055" custScaleY="8971" custLinFactNeighborX="93677" custLinFactNeighborY="4566">
        <dgm:presLayoutVars>
          <dgm:chMax val="1"/>
          <dgm:bulletEnabled val="1"/>
        </dgm:presLayoutVars>
      </dgm:prSet>
      <dgm:spPr/>
      <dgm:t>
        <a:bodyPr/>
        <a:lstStyle/>
        <a:p>
          <a:endParaRPr lang="de-DE"/>
        </a:p>
      </dgm:t>
    </dgm:pt>
    <dgm:pt modelId="{C1CA92FB-C1FB-4E39-8670-7B238F7604D7}" type="pres">
      <dgm:prSet presAssocID="{DFD115D9-890A-45B6-B6FE-4CE6460872D3}" presName="sp" presStyleCnt="0"/>
      <dgm:spPr/>
    </dgm:pt>
    <dgm:pt modelId="{FFE10F03-E711-4BA2-8E10-A8D7B2E29F91}" type="pres">
      <dgm:prSet presAssocID="{C8448BEF-3CCC-4335-9CB0-BBD9D8495F83}" presName="linNode" presStyleCnt="0"/>
      <dgm:spPr/>
    </dgm:pt>
    <dgm:pt modelId="{CB792C3B-CC5D-49F8-9C46-8A45F7A2BE58}" type="pres">
      <dgm:prSet presAssocID="{C8448BEF-3CCC-4335-9CB0-BBD9D8495F83}" presName="parentText" presStyleLbl="node1" presStyleIdx="10" presStyleCnt="11" custScaleX="168097" custScaleY="33160" custLinFactY="-27227" custLinFactNeighborX="-1856" custLinFactNeighborY="-100000">
        <dgm:presLayoutVars>
          <dgm:chMax val="1"/>
          <dgm:bulletEnabled val="1"/>
        </dgm:presLayoutVars>
      </dgm:prSet>
      <dgm:spPr/>
      <dgm:t>
        <a:bodyPr/>
        <a:lstStyle/>
        <a:p>
          <a:endParaRPr lang="de-DE"/>
        </a:p>
      </dgm:t>
    </dgm:pt>
  </dgm:ptLst>
  <dgm:cxnLst>
    <dgm:cxn modelId="{237D5459-B1FF-43DC-A45B-9AE3B173EE8F}" type="presOf" srcId="{69354A61-FA49-4C7D-9F59-E72497342220}" destId="{B93AAAF2-90FC-4755-A3BB-B56D44250166}" srcOrd="0" destOrd="0" presId="urn:microsoft.com/office/officeart/2005/8/layout/vList5"/>
    <dgm:cxn modelId="{166E58A4-567E-4481-9057-4DEE06E353B2}" type="presOf" srcId="{B5C0BE96-41AB-4DEE-9075-A910FF2C5CF0}" destId="{738B944D-B8DC-4B61-8054-BFEEA356BDCC}" srcOrd="0" destOrd="0" presId="urn:microsoft.com/office/officeart/2005/8/layout/vList5"/>
    <dgm:cxn modelId="{4426BE49-9A82-454E-9BAE-4262EF288192}" type="presOf" srcId="{57AF3229-35B9-4383-82B4-D31F206AAE24}" destId="{7C614E89-8C26-48A4-9B1D-F9747FAB32EF}" srcOrd="0" destOrd="0" presId="urn:microsoft.com/office/officeart/2005/8/layout/vList5"/>
    <dgm:cxn modelId="{87F1AC73-BCB0-4DD7-826B-C821053C8BF0}" srcId="{57AF3229-35B9-4383-82B4-D31F206AAE24}" destId="{F0477F91-2DFD-469C-B06F-6A66786EE726}" srcOrd="9" destOrd="0" parTransId="{6467A6ED-D6D6-4D57-A3AD-5CD1E12DBAF9}" sibTransId="{DFD115D9-890A-45B6-B6FE-4CE6460872D3}"/>
    <dgm:cxn modelId="{A1A4B3F5-4159-442D-9348-FE9F9344DB74}" srcId="{57AF3229-35B9-4383-82B4-D31F206AAE24}" destId="{6095224E-13BF-4AF5-9058-EDE25A8226EA}" srcOrd="2" destOrd="0" parTransId="{806B27CD-6445-4B20-A677-8EFF7DD642ED}" sibTransId="{F8FDBB99-5E22-468C-ADBD-2C373576DA99}"/>
    <dgm:cxn modelId="{189FF954-EB15-4C66-A0CC-1076367F29B6}" srcId="{57AF3229-35B9-4383-82B4-D31F206AAE24}" destId="{89C5F176-93E3-40A4-A05D-046504E8718B}" srcOrd="1" destOrd="0" parTransId="{893A3915-F852-44DB-A09F-6D6D91137F82}" sibTransId="{DCCD1C9E-3DA6-4728-A3DD-83E54E1A695F}"/>
    <dgm:cxn modelId="{86F6C62B-7BB6-42ED-ABF7-0054BD7D52A8}" type="presOf" srcId="{268D85C4-F021-4E4A-B225-1B17AC8D0F1E}" destId="{0D81C9EA-9D4A-44F8-A4F8-4103A538B393}" srcOrd="0" destOrd="0" presId="urn:microsoft.com/office/officeart/2005/8/layout/vList5"/>
    <dgm:cxn modelId="{E6524179-EE40-4C2D-993B-EF436D86791C}" type="presOf" srcId="{B34B1E30-6597-4123-B36E-BA2219FD4BEA}" destId="{EBC38180-5547-41D9-AA3B-ACC0BE35A110}" srcOrd="0" destOrd="0" presId="urn:microsoft.com/office/officeart/2005/8/layout/vList5"/>
    <dgm:cxn modelId="{D0F5A9CC-A021-4D31-B5F4-099B907AB6BB}" srcId="{57AF3229-35B9-4383-82B4-D31F206AAE24}" destId="{C8448BEF-3CCC-4335-9CB0-BBD9D8495F83}" srcOrd="10" destOrd="0" parTransId="{A0F1CC03-5CBD-4DFB-AC70-324E26DB08DD}" sibTransId="{F7822570-FF3A-40C0-ABEA-7D0DD8EB2ABD}"/>
    <dgm:cxn modelId="{93CB2028-EC33-47A7-9765-AE7939FCB4FD}" srcId="{57AF3229-35B9-4383-82B4-D31F206AAE24}" destId="{C015B606-4829-40E4-B451-05E66E3559DF}" srcOrd="0" destOrd="0" parTransId="{B5E202E0-D02E-442B-88C3-5D922D8D68B1}" sibTransId="{283923F3-177F-4492-8EFF-F272BD643E04}"/>
    <dgm:cxn modelId="{EF20DDE2-C52C-4388-BE26-CED8CAFDF561}" srcId="{57AF3229-35B9-4383-82B4-D31F206AAE24}" destId="{B5C0BE96-41AB-4DEE-9075-A910FF2C5CF0}" srcOrd="3" destOrd="0" parTransId="{25D3F2A7-0F35-4D7F-8966-453BA2EF910D}" sibTransId="{C9571E76-45CF-428E-9501-9A1E318FDA36}"/>
    <dgm:cxn modelId="{C408EDC1-DA0C-4FFA-B369-26310FA830C6}" type="presOf" srcId="{C015B606-4829-40E4-B451-05E66E3559DF}" destId="{AFF9852A-BA71-45D5-8A8A-1D4ED1D11871}" srcOrd="0" destOrd="0" presId="urn:microsoft.com/office/officeart/2005/8/layout/vList5"/>
    <dgm:cxn modelId="{263ACF85-8BFC-4EF9-A3FB-3563FAC3A524}" srcId="{57AF3229-35B9-4383-82B4-D31F206AAE24}" destId="{096D8F45-7D98-4A6A-BC0B-ACF048540EE7}" srcOrd="5" destOrd="0" parTransId="{3D89E567-197E-4FAD-B3BD-6897C17C8ECA}" sibTransId="{EDC2EF77-EC88-4A96-826D-FB269F0057D4}"/>
    <dgm:cxn modelId="{5ABDFE1E-CB1C-45EC-8AEA-E6A970D58EE6}" type="presOf" srcId="{F0477F91-2DFD-469C-B06F-6A66786EE726}" destId="{6EF89EEA-3B32-4496-99B1-58923571DDCB}" srcOrd="0" destOrd="0" presId="urn:microsoft.com/office/officeart/2005/8/layout/vList5"/>
    <dgm:cxn modelId="{2BBABD5E-4972-47D0-A0F8-1F54CB35F081}" type="presOf" srcId="{89C5F176-93E3-40A4-A05D-046504E8718B}" destId="{033E792E-7E0F-4E53-ACD0-7C7E9CBFB057}" srcOrd="0" destOrd="0" presId="urn:microsoft.com/office/officeart/2005/8/layout/vList5"/>
    <dgm:cxn modelId="{3752A1CD-AC77-429A-A209-DB0FB03AF75D}" type="presOf" srcId="{C8448BEF-3CCC-4335-9CB0-BBD9D8495F83}" destId="{CB792C3B-CC5D-49F8-9C46-8A45F7A2BE58}" srcOrd="0" destOrd="0" presId="urn:microsoft.com/office/officeart/2005/8/layout/vList5"/>
    <dgm:cxn modelId="{E861FE1A-2BB6-488C-A522-3B07AD1C657B}" srcId="{57AF3229-35B9-4383-82B4-D31F206AAE24}" destId="{268D85C4-F021-4E4A-B225-1B17AC8D0F1E}" srcOrd="6" destOrd="0" parTransId="{A3ECD332-6FF6-422B-B9C3-663F7F12DEC5}" sibTransId="{19235736-4481-414E-861B-68944E1573B4}"/>
    <dgm:cxn modelId="{4765B399-3F88-432E-8AED-746D2B986193}" srcId="{57AF3229-35B9-4383-82B4-D31F206AAE24}" destId="{F44FDF4D-71BC-408B-9E7E-D0177F4F43E8}" srcOrd="7" destOrd="0" parTransId="{0E82FB06-A65E-4FB3-BBBE-396B09318865}" sibTransId="{15BF6257-F234-4A05-BD08-F8E2AA8AA334}"/>
    <dgm:cxn modelId="{71CF5DF6-0E82-48C1-8CCA-0059F4B2F9B1}" type="presOf" srcId="{096D8F45-7D98-4A6A-BC0B-ACF048540EE7}" destId="{84F628D8-F8B4-4D70-BF92-1F177871C859}" srcOrd="0" destOrd="0" presId="urn:microsoft.com/office/officeart/2005/8/layout/vList5"/>
    <dgm:cxn modelId="{173265CA-F487-4D64-8343-4FB6AEAD303A}" type="presOf" srcId="{6095224E-13BF-4AF5-9058-EDE25A8226EA}" destId="{CF1CB206-BCAC-4DC1-82BA-FAE2D2CC691B}" srcOrd="0" destOrd="0" presId="urn:microsoft.com/office/officeart/2005/8/layout/vList5"/>
    <dgm:cxn modelId="{385AC122-AA11-4E6E-B41B-2373F4E46A60}" srcId="{57AF3229-35B9-4383-82B4-D31F206AAE24}" destId="{69354A61-FA49-4C7D-9F59-E72497342220}" srcOrd="8" destOrd="0" parTransId="{787A0E9C-5435-49A7-9EAF-D84FA8F86382}" sibTransId="{3727466F-4878-4FF9-BDE9-440073A8B300}"/>
    <dgm:cxn modelId="{DA53D4D3-AC9A-46E1-BD89-F29B4DB45F88}" type="presOf" srcId="{F44FDF4D-71BC-408B-9E7E-D0177F4F43E8}" destId="{BD685CF2-9128-4E43-BF21-28F4A2EBA59D}" srcOrd="0" destOrd="0" presId="urn:microsoft.com/office/officeart/2005/8/layout/vList5"/>
    <dgm:cxn modelId="{EBB5C89F-7AE6-4337-B9E3-A93F9B04715D}" srcId="{57AF3229-35B9-4383-82B4-D31F206AAE24}" destId="{B34B1E30-6597-4123-B36E-BA2219FD4BEA}" srcOrd="4" destOrd="0" parTransId="{392C99BE-D7DF-430C-B20B-728B427ED9BC}" sibTransId="{1009818C-1E2B-4D7A-9234-5F8F240A0448}"/>
    <dgm:cxn modelId="{2747022E-BB46-49D2-A0CB-D1529C9A24B0}" type="presParOf" srcId="{7C614E89-8C26-48A4-9B1D-F9747FAB32EF}" destId="{87AC3A92-266F-453D-9234-B11A9E1DAC8F}" srcOrd="0" destOrd="0" presId="urn:microsoft.com/office/officeart/2005/8/layout/vList5"/>
    <dgm:cxn modelId="{6A436D53-FC79-4932-BB4E-199C85366F13}" type="presParOf" srcId="{87AC3A92-266F-453D-9234-B11A9E1DAC8F}" destId="{AFF9852A-BA71-45D5-8A8A-1D4ED1D11871}" srcOrd="0" destOrd="0" presId="urn:microsoft.com/office/officeart/2005/8/layout/vList5"/>
    <dgm:cxn modelId="{18F09B79-2B29-438B-9D6E-A1B1BA64A7B3}" type="presParOf" srcId="{7C614E89-8C26-48A4-9B1D-F9747FAB32EF}" destId="{50351F80-B93B-4E0F-B391-6A85AACFA681}" srcOrd="1" destOrd="0" presId="urn:microsoft.com/office/officeart/2005/8/layout/vList5"/>
    <dgm:cxn modelId="{3EAFF963-5299-4C10-A4E2-FC7C1C11314C}" type="presParOf" srcId="{7C614E89-8C26-48A4-9B1D-F9747FAB32EF}" destId="{BCAA0D8B-5829-46CF-AE0B-2C752E6778FA}" srcOrd="2" destOrd="0" presId="urn:microsoft.com/office/officeart/2005/8/layout/vList5"/>
    <dgm:cxn modelId="{F9E824A7-E7EF-440F-9686-00AE6C9539BB}" type="presParOf" srcId="{BCAA0D8B-5829-46CF-AE0B-2C752E6778FA}" destId="{033E792E-7E0F-4E53-ACD0-7C7E9CBFB057}" srcOrd="0" destOrd="0" presId="urn:microsoft.com/office/officeart/2005/8/layout/vList5"/>
    <dgm:cxn modelId="{AE48CF3F-9E8C-43B4-B013-5AFCC7D53F7C}" type="presParOf" srcId="{7C614E89-8C26-48A4-9B1D-F9747FAB32EF}" destId="{548391BF-934F-43F6-BB5C-6D81D48B7243}" srcOrd="3" destOrd="0" presId="urn:microsoft.com/office/officeart/2005/8/layout/vList5"/>
    <dgm:cxn modelId="{FA28E776-BF13-4AD3-92D9-95F04E6CA6A1}" type="presParOf" srcId="{7C614E89-8C26-48A4-9B1D-F9747FAB32EF}" destId="{F5960E66-EEDF-4C11-9BF4-7A66D415B289}" srcOrd="4" destOrd="0" presId="urn:microsoft.com/office/officeart/2005/8/layout/vList5"/>
    <dgm:cxn modelId="{959FB090-C9E3-4CC2-A533-7BAF819B88EE}" type="presParOf" srcId="{F5960E66-EEDF-4C11-9BF4-7A66D415B289}" destId="{CF1CB206-BCAC-4DC1-82BA-FAE2D2CC691B}" srcOrd="0" destOrd="0" presId="urn:microsoft.com/office/officeart/2005/8/layout/vList5"/>
    <dgm:cxn modelId="{EC0B9C34-31DC-4A4A-BDB0-2AD8E08D7B72}" type="presParOf" srcId="{7C614E89-8C26-48A4-9B1D-F9747FAB32EF}" destId="{B7D25CA8-0AAC-4731-B199-841E126ACADD}" srcOrd="5" destOrd="0" presId="urn:microsoft.com/office/officeart/2005/8/layout/vList5"/>
    <dgm:cxn modelId="{E8559257-988E-4339-A444-F8E5C4DEFB86}" type="presParOf" srcId="{7C614E89-8C26-48A4-9B1D-F9747FAB32EF}" destId="{DFDB6593-F4F2-410C-B612-F50E942BCF79}" srcOrd="6" destOrd="0" presId="urn:microsoft.com/office/officeart/2005/8/layout/vList5"/>
    <dgm:cxn modelId="{521239A9-EA99-4CEE-8508-1384F571B8BA}" type="presParOf" srcId="{DFDB6593-F4F2-410C-B612-F50E942BCF79}" destId="{738B944D-B8DC-4B61-8054-BFEEA356BDCC}" srcOrd="0" destOrd="0" presId="urn:microsoft.com/office/officeart/2005/8/layout/vList5"/>
    <dgm:cxn modelId="{9C6711F0-7E12-4D67-BEB7-8C7E7B33B0A2}" type="presParOf" srcId="{7C614E89-8C26-48A4-9B1D-F9747FAB32EF}" destId="{A1570D10-74E5-498F-B841-B47D4D562187}" srcOrd="7" destOrd="0" presId="urn:microsoft.com/office/officeart/2005/8/layout/vList5"/>
    <dgm:cxn modelId="{069DA525-0160-4E85-BF94-BC4526D6EBF6}" type="presParOf" srcId="{7C614E89-8C26-48A4-9B1D-F9747FAB32EF}" destId="{490AE9E9-DDC0-48F9-9F33-64A62D990656}" srcOrd="8" destOrd="0" presId="urn:microsoft.com/office/officeart/2005/8/layout/vList5"/>
    <dgm:cxn modelId="{CA5BDA91-33C0-4559-B3D0-3BB4620AA880}" type="presParOf" srcId="{490AE9E9-DDC0-48F9-9F33-64A62D990656}" destId="{EBC38180-5547-41D9-AA3B-ACC0BE35A110}" srcOrd="0" destOrd="0" presId="urn:microsoft.com/office/officeart/2005/8/layout/vList5"/>
    <dgm:cxn modelId="{ED2193D9-5735-4804-AA80-DB684A491C19}" type="presParOf" srcId="{7C614E89-8C26-48A4-9B1D-F9747FAB32EF}" destId="{7F8D6731-20EE-4733-8F08-47DBF0425D65}" srcOrd="9" destOrd="0" presId="urn:microsoft.com/office/officeart/2005/8/layout/vList5"/>
    <dgm:cxn modelId="{64BCA7B7-7738-46B7-84D8-9FB3E47D867D}" type="presParOf" srcId="{7C614E89-8C26-48A4-9B1D-F9747FAB32EF}" destId="{E67EB37B-E8E9-45B1-BD25-2A495AC94D07}" srcOrd="10" destOrd="0" presId="urn:microsoft.com/office/officeart/2005/8/layout/vList5"/>
    <dgm:cxn modelId="{5383412E-43EA-4F90-B394-DF554AAD1508}" type="presParOf" srcId="{E67EB37B-E8E9-45B1-BD25-2A495AC94D07}" destId="{84F628D8-F8B4-4D70-BF92-1F177871C859}" srcOrd="0" destOrd="0" presId="urn:microsoft.com/office/officeart/2005/8/layout/vList5"/>
    <dgm:cxn modelId="{422790BF-7EAB-4349-B098-0255D36FC5CC}" type="presParOf" srcId="{7C614E89-8C26-48A4-9B1D-F9747FAB32EF}" destId="{3CA3F78C-EF0C-404A-8D46-A24EC635A20D}" srcOrd="11" destOrd="0" presId="urn:microsoft.com/office/officeart/2005/8/layout/vList5"/>
    <dgm:cxn modelId="{F702BD8C-18AC-4AF3-93A8-06FAF8EC6C68}" type="presParOf" srcId="{7C614E89-8C26-48A4-9B1D-F9747FAB32EF}" destId="{F037CBFC-F7EE-4FA3-AC35-4274E1CBF86F}" srcOrd="12" destOrd="0" presId="urn:microsoft.com/office/officeart/2005/8/layout/vList5"/>
    <dgm:cxn modelId="{27FCF2AC-11F0-4526-A325-DA804BA9E79E}" type="presParOf" srcId="{F037CBFC-F7EE-4FA3-AC35-4274E1CBF86F}" destId="{0D81C9EA-9D4A-44F8-A4F8-4103A538B393}" srcOrd="0" destOrd="0" presId="urn:microsoft.com/office/officeart/2005/8/layout/vList5"/>
    <dgm:cxn modelId="{546CB783-D24D-4653-82E2-E1EDDF33F725}" type="presParOf" srcId="{7C614E89-8C26-48A4-9B1D-F9747FAB32EF}" destId="{10E96A3C-C0B4-444C-B200-FCF44BD2359B}" srcOrd="13" destOrd="0" presId="urn:microsoft.com/office/officeart/2005/8/layout/vList5"/>
    <dgm:cxn modelId="{4943116F-40B9-40D0-AF7B-7E51370C4E9C}" type="presParOf" srcId="{7C614E89-8C26-48A4-9B1D-F9747FAB32EF}" destId="{81B22A40-487F-4FEC-8DC0-D9A2F9B31FEF}" srcOrd="14" destOrd="0" presId="urn:microsoft.com/office/officeart/2005/8/layout/vList5"/>
    <dgm:cxn modelId="{86F8618F-4399-47D9-95BB-C1C809B84C88}" type="presParOf" srcId="{81B22A40-487F-4FEC-8DC0-D9A2F9B31FEF}" destId="{BD685CF2-9128-4E43-BF21-28F4A2EBA59D}" srcOrd="0" destOrd="0" presId="urn:microsoft.com/office/officeart/2005/8/layout/vList5"/>
    <dgm:cxn modelId="{33F9BD51-BA12-4A6E-A282-6E55A08DDD2A}" type="presParOf" srcId="{7C614E89-8C26-48A4-9B1D-F9747FAB32EF}" destId="{A319DCEC-4559-4591-9449-E11ADC8410DD}" srcOrd="15" destOrd="0" presId="urn:microsoft.com/office/officeart/2005/8/layout/vList5"/>
    <dgm:cxn modelId="{C53BE317-521A-46D4-B92F-B92F15A964B1}" type="presParOf" srcId="{7C614E89-8C26-48A4-9B1D-F9747FAB32EF}" destId="{BA3BA9DC-8B57-4CEF-9D90-BB3E740524E7}" srcOrd="16" destOrd="0" presId="urn:microsoft.com/office/officeart/2005/8/layout/vList5"/>
    <dgm:cxn modelId="{F63D9A98-54D5-43A5-AE6B-4ABE1D99D85F}" type="presParOf" srcId="{BA3BA9DC-8B57-4CEF-9D90-BB3E740524E7}" destId="{B93AAAF2-90FC-4755-A3BB-B56D44250166}" srcOrd="0" destOrd="0" presId="urn:microsoft.com/office/officeart/2005/8/layout/vList5"/>
    <dgm:cxn modelId="{BC451F1E-7F7F-4669-ADE1-7B94DEB40D2B}" type="presParOf" srcId="{7C614E89-8C26-48A4-9B1D-F9747FAB32EF}" destId="{47311B37-F5B0-4543-8772-F82B4560F911}" srcOrd="17" destOrd="0" presId="urn:microsoft.com/office/officeart/2005/8/layout/vList5"/>
    <dgm:cxn modelId="{FD39CA62-132C-4FAD-BC0E-0B6AA612F212}" type="presParOf" srcId="{7C614E89-8C26-48A4-9B1D-F9747FAB32EF}" destId="{DB88E0B6-8B47-4BC7-9106-B6B302467276}" srcOrd="18" destOrd="0" presId="urn:microsoft.com/office/officeart/2005/8/layout/vList5"/>
    <dgm:cxn modelId="{108D14AC-98BF-4A06-9B2D-AD512C4F5C2B}" type="presParOf" srcId="{DB88E0B6-8B47-4BC7-9106-B6B302467276}" destId="{6EF89EEA-3B32-4496-99B1-58923571DDCB}" srcOrd="0" destOrd="0" presId="urn:microsoft.com/office/officeart/2005/8/layout/vList5"/>
    <dgm:cxn modelId="{7AE1DFDE-AE8A-42CC-A679-0D7E60B2B8EF}" type="presParOf" srcId="{7C614E89-8C26-48A4-9B1D-F9747FAB32EF}" destId="{C1CA92FB-C1FB-4E39-8670-7B238F7604D7}" srcOrd="19" destOrd="0" presId="urn:microsoft.com/office/officeart/2005/8/layout/vList5"/>
    <dgm:cxn modelId="{51F669C6-024E-4E74-ABD9-BA190DCDA3A3}" type="presParOf" srcId="{7C614E89-8C26-48A4-9B1D-F9747FAB32EF}" destId="{FFE10F03-E711-4BA2-8E10-A8D7B2E29F91}" srcOrd="20" destOrd="0" presId="urn:microsoft.com/office/officeart/2005/8/layout/vList5"/>
    <dgm:cxn modelId="{F0A5044A-FBC3-40FB-885F-BBBF8BC26D93}" type="presParOf" srcId="{FFE10F03-E711-4BA2-8E10-A8D7B2E29F91}" destId="{CB792C3B-CC5D-49F8-9C46-8A45F7A2BE5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77B1E-8C8E-4F43-9731-06057BB91063}" type="doc">
      <dgm:prSet loTypeId="urn:microsoft.com/office/officeart/2005/8/layout/vList5" loCatId="list" qsTypeId="urn:microsoft.com/office/officeart/2005/8/quickstyle/simple1" qsCatId="simple" csTypeId="urn:microsoft.com/office/officeart/2005/8/colors/accent5_5" csCatId="accent5" phldr="1"/>
      <dgm:spPr/>
      <dgm:t>
        <a:bodyPr/>
        <a:lstStyle/>
        <a:p>
          <a:endParaRPr lang="de-DE"/>
        </a:p>
      </dgm:t>
    </dgm:pt>
    <dgm:pt modelId="{2AF637AA-1D94-4895-BBDE-D01696664608}">
      <dgm:prSet phldrT="[Text]" custT="1"/>
      <dgm:spPr/>
      <dgm:t>
        <a:bodyPr/>
        <a:lstStyle/>
        <a:p>
          <a:r>
            <a:rPr lang="de-DE" sz="1200" b="1" dirty="0" smtClean="0">
              <a:solidFill>
                <a:srgbClr val="C00000"/>
              </a:solidFill>
            </a:rPr>
            <a:t>I. Genaue regionale Bedarfserhebung</a:t>
          </a:r>
          <a:endParaRPr lang="de-DE" sz="1200" dirty="0">
            <a:solidFill>
              <a:srgbClr val="C00000"/>
            </a:solidFill>
          </a:endParaRPr>
        </a:p>
      </dgm:t>
    </dgm:pt>
    <dgm:pt modelId="{4120995D-264E-4C62-9DCB-BD65F8E48D64}" type="parTrans" cxnId="{FE85AE53-0A1A-492D-8254-D20AC9005DC2}">
      <dgm:prSet/>
      <dgm:spPr/>
      <dgm:t>
        <a:bodyPr/>
        <a:lstStyle/>
        <a:p>
          <a:endParaRPr lang="de-DE"/>
        </a:p>
      </dgm:t>
    </dgm:pt>
    <dgm:pt modelId="{6C714C14-6AC8-4DB9-9EB2-757D9F59BABD}" type="sibTrans" cxnId="{FE85AE53-0A1A-492D-8254-D20AC9005DC2}">
      <dgm:prSet/>
      <dgm:spPr/>
      <dgm:t>
        <a:bodyPr/>
        <a:lstStyle/>
        <a:p>
          <a:endParaRPr lang="de-DE"/>
        </a:p>
      </dgm:t>
    </dgm:pt>
    <dgm:pt modelId="{F3DB2D6B-450E-4F0A-86C6-51E55B26E31F}">
      <dgm:prSet phldrT="[Text]" custT="1"/>
      <dgm:spPr/>
      <dgm:t>
        <a:bodyPr/>
        <a:lstStyle/>
        <a:p>
          <a:r>
            <a:rPr lang="de-DE" sz="1100" b="1" dirty="0" smtClean="0">
              <a:solidFill>
                <a:srgbClr val="C00000"/>
              </a:solidFill>
            </a:rPr>
            <a:t>II. Ausbildung und Qualifizierungsangebote - Quelle  Fachkräftenachwuchs</a:t>
          </a:r>
        </a:p>
        <a:p>
          <a:r>
            <a:rPr lang="de-DE" sz="1100" b="1" dirty="0" smtClean="0">
              <a:solidFill>
                <a:schemeClr val="accent5">
                  <a:lumMod val="50000"/>
                </a:schemeClr>
              </a:solidFill>
            </a:rPr>
            <a:t>Reform der Ausbildung</a:t>
          </a:r>
        </a:p>
        <a:p>
          <a:r>
            <a:rPr lang="de-DE" sz="1100" b="1" dirty="0" smtClean="0">
              <a:solidFill>
                <a:schemeClr val="accent5">
                  <a:lumMod val="50000"/>
                </a:schemeClr>
              </a:solidFill>
            </a:rPr>
            <a:t>Entwurf </a:t>
          </a:r>
          <a:r>
            <a:rPr lang="de-DE" sz="1100" b="1" dirty="0" err="1" smtClean="0">
              <a:solidFill>
                <a:schemeClr val="accent5">
                  <a:lumMod val="50000"/>
                </a:schemeClr>
              </a:solidFill>
            </a:rPr>
            <a:t>PflegeberufsreformG</a:t>
          </a:r>
          <a:r>
            <a:rPr lang="de-DE" sz="1100" b="1" dirty="0" smtClean="0">
              <a:solidFill>
                <a:schemeClr val="accent5">
                  <a:lumMod val="50000"/>
                </a:schemeClr>
              </a:solidFill>
            </a:rPr>
            <a:t> liegt vor </a:t>
          </a:r>
        </a:p>
        <a:p>
          <a:r>
            <a:rPr lang="de-DE" sz="1100" b="1" dirty="0" smtClean="0">
              <a:solidFill>
                <a:schemeClr val="accent5">
                  <a:lumMod val="50000"/>
                </a:schemeClr>
              </a:solidFill>
            </a:rPr>
            <a:t>Ab 2018 einheitliche und schulgeldfreie Ausbildung für alle Pflegeberufe vorgesehen</a:t>
          </a:r>
        </a:p>
        <a:p>
          <a:r>
            <a:rPr lang="de-DE" sz="1100" b="1" dirty="0" smtClean="0">
              <a:solidFill>
                <a:schemeClr val="accent5">
                  <a:lumMod val="50000"/>
                </a:schemeClr>
              </a:solidFill>
            </a:rPr>
            <a:t>(MV 80 % des Schulgeldes werden bereits vom Land getragen)</a:t>
          </a:r>
        </a:p>
      </dgm:t>
    </dgm:pt>
    <dgm:pt modelId="{C4CE94EB-25CE-44F4-820C-E7CE72B1FEAD}" type="parTrans" cxnId="{CE43722B-9B19-4F41-AE39-2FE2A6ED9009}">
      <dgm:prSet/>
      <dgm:spPr/>
      <dgm:t>
        <a:bodyPr/>
        <a:lstStyle/>
        <a:p>
          <a:endParaRPr lang="de-DE"/>
        </a:p>
      </dgm:t>
    </dgm:pt>
    <dgm:pt modelId="{CC7CA596-DE7C-449A-AB3C-2FBECD1257AB}" type="sibTrans" cxnId="{CE43722B-9B19-4F41-AE39-2FE2A6ED9009}">
      <dgm:prSet/>
      <dgm:spPr/>
      <dgm:t>
        <a:bodyPr/>
        <a:lstStyle/>
        <a:p>
          <a:endParaRPr lang="de-DE"/>
        </a:p>
      </dgm:t>
    </dgm:pt>
    <dgm:pt modelId="{959DDD8F-316B-4599-B2FF-55F8A0B097C8}">
      <dgm:prSet custT="1"/>
      <dgm:spPr/>
      <dgm:t>
        <a:bodyPr/>
        <a:lstStyle/>
        <a:p>
          <a:r>
            <a:rPr lang="de-DE" sz="1200" b="1" dirty="0" smtClean="0">
              <a:solidFill>
                <a:srgbClr val="C00000"/>
              </a:solidFill>
            </a:rPr>
            <a:t>III. Junge Menschen für Gesundheits- und Pflegebereich begeistern</a:t>
          </a:r>
        </a:p>
        <a:p>
          <a:r>
            <a:rPr lang="de-DE" sz="1200" b="1" dirty="0" smtClean="0">
              <a:solidFill>
                <a:schemeClr val="accent5">
                  <a:lumMod val="50000"/>
                </a:schemeClr>
              </a:solidFill>
            </a:rPr>
            <a:t>„Tag der Pflege“ in M-V seit 2010</a:t>
          </a:r>
          <a:endParaRPr lang="de-DE" sz="1200" dirty="0">
            <a:solidFill>
              <a:schemeClr val="accent5">
                <a:lumMod val="50000"/>
              </a:schemeClr>
            </a:solidFill>
          </a:endParaRPr>
        </a:p>
      </dgm:t>
    </dgm:pt>
    <dgm:pt modelId="{5E0630DB-FDAA-454D-8C8D-817917B3C8C0}" type="parTrans" cxnId="{3D5933CD-4F0F-4F7C-B438-7A4A1F3BFB01}">
      <dgm:prSet/>
      <dgm:spPr/>
      <dgm:t>
        <a:bodyPr/>
        <a:lstStyle/>
        <a:p>
          <a:endParaRPr lang="de-DE"/>
        </a:p>
      </dgm:t>
    </dgm:pt>
    <dgm:pt modelId="{7C2DB06C-5E33-4118-8CE5-8D4650C5B540}" type="sibTrans" cxnId="{3D5933CD-4F0F-4F7C-B438-7A4A1F3BFB01}">
      <dgm:prSet/>
      <dgm:spPr/>
      <dgm:t>
        <a:bodyPr/>
        <a:lstStyle/>
        <a:p>
          <a:endParaRPr lang="de-DE"/>
        </a:p>
      </dgm:t>
    </dgm:pt>
    <dgm:pt modelId="{D4A5FAB5-8BFC-44D8-9011-88B6D14B8B1D}">
      <dgm:prSet custT="1"/>
      <dgm:spPr/>
      <dgm:t>
        <a:bodyPr/>
        <a:lstStyle/>
        <a:p>
          <a:r>
            <a:rPr lang="de-DE" sz="1100" b="1" dirty="0" smtClean="0">
              <a:solidFill>
                <a:srgbClr val="C00000"/>
              </a:solidFill>
            </a:rPr>
            <a:t>V. Wachstumspotenzial für den </a:t>
          </a:r>
          <a:r>
            <a:rPr lang="de-DE" sz="1200" b="1" dirty="0" smtClean="0">
              <a:solidFill>
                <a:srgbClr val="C00000"/>
              </a:solidFill>
            </a:rPr>
            <a:t>Arbeitsmarkt</a:t>
          </a:r>
          <a:r>
            <a:rPr lang="de-DE" sz="1100" b="1" dirty="0" smtClean="0">
              <a:solidFill>
                <a:srgbClr val="C00000"/>
              </a:solidFill>
            </a:rPr>
            <a:t>, Entwicklung neuer Berufsbilder  erforderlich</a:t>
          </a:r>
          <a:endParaRPr lang="de-DE" sz="1100" dirty="0">
            <a:solidFill>
              <a:srgbClr val="C00000"/>
            </a:solidFill>
          </a:endParaRPr>
        </a:p>
      </dgm:t>
    </dgm:pt>
    <dgm:pt modelId="{4953D1AE-A5CF-48D6-9AB0-E4D1A797EB4C}" type="parTrans" cxnId="{04725929-C4B4-4FFA-9015-345C02BEAF1F}">
      <dgm:prSet/>
      <dgm:spPr/>
      <dgm:t>
        <a:bodyPr/>
        <a:lstStyle/>
        <a:p>
          <a:endParaRPr lang="de-DE"/>
        </a:p>
      </dgm:t>
    </dgm:pt>
    <dgm:pt modelId="{606851C5-A7F7-4454-A9F3-D8D14E4A76CD}" type="sibTrans" cxnId="{04725929-C4B4-4FFA-9015-345C02BEAF1F}">
      <dgm:prSet/>
      <dgm:spPr/>
      <dgm:t>
        <a:bodyPr/>
        <a:lstStyle/>
        <a:p>
          <a:endParaRPr lang="de-DE"/>
        </a:p>
      </dgm:t>
    </dgm:pt>
    <dgm:pt modelId="{71F196F9-A3A5-44B4-8DC6-1ECFF5D962AE}">
      <dgm:prSet custT="1">
        <dgm:style>
          <a:lnRef idx="3">
            <a:schemeClr val="lt1"/>
          </a:lnRef>
          <a:fillRef idx="1">
            <a:schemeClr val="accent5"/>
          </a:fillRef>
          <a:effectRef idx="1">
            <a:schemeClr val="accent5"/>
          </a:effectRef>
          <a:fontRef idx="minor">
            <a:schemeClr val="lt1"/>
          </a:fontRef>
        </dgm:style>
      </dgm:prSet>
      <dgm:spPr/>
      <dgm:t>
        <a:bodyPr/>
        <a:lstStyle/>
        <a:p>
          <a:pPr algn="ctr">
            <a:lnSpc>
              <a:spcPct val="90000"/>
            </a:lnSpc>
            <a:spcAft>
              <a:spcPct val="35000"/>
            </a:spcAft>
          </a:pPr>
          <a:endParaRPr lang="de-DE" sz="1200" b="1" dirty="0" smtClean="0">
            <a:solidFill>
              <a:srgbClr val="C00000"/>
            </a:solidFill>
          </a:endParaRPr>
        </a:p>
        <a:p>
          <a:pPr algn="ctr">
            <a:lnSpc>
              <a:spcPct val="90000"/>
            </a:lnSpc>
            <a:spcAft>
              <a:spcPct val="35000"/>
            </a:spcAft>
          </a:pPr>
          <a:r>
            <a:rPr lang="de-DE" sz="1100" b="1" dirty="0" smtClean="0">
              <a:solidFill>
                <a:srgbClr val="C00000"/>
              </a:solidFill>
            </a:rPr>
            <a:t>IV. Durch </a:t>
          </a:r>
          <a:r>
            <a:rPr lang="de-DE" sz="1100" b="1" dirty="0" smtClean="0">
              <a:solidFill>
                <a:srgbClr val="C00000"/>
              </a:solidFill>
              <a:effectLst/>
              <a:latin typeface="Arial"/>
              <a:ea typeface="Calibri"/>
            </a:rPr>
            <a:t>gute Arbeits- und Lebensbedingungen und durchlässige Qualifikation, Fachkräfte halten und Perspektiven eröffnen</a:t>
          </a:r>
        </a:p>
        <a:p>
          <a:pPr algn="ctr">
            <a:lnSpc>
              <a:spcPct val="100000"/>
            </a:lnSpc>
            <a:spcAft>
              <a:spcPts val="0"/>
            </a:spcAft>
          </a:pPr>
          <a:r>
            <a:rPr lang="de-DE" sz="1100" b="1" dirty="0" smtClean="0">
              <a:solidFill>
                <a:srgbClr val="385242"/>
              </a:solidFill>
            </a:rPr>
            <a:t>Entbürokratisierung  der Pflegedokumentation , Mehr Zeit für die Pflege </a:t>
          </a:r>
        </a:p>
        <a:p>
          <a:pPr algn="ctr">
            <a:lnSpc>
              <a:spcPct val="100000"/>
            </a:lnSpc>
            <a:spcAft>
              <a:spcPts val="0"/>
            </a:spcAft>
          </a:pPr>
          <a:r>
            <a:rPr lang="de-DE" sz="1100" b="1" dirty="0" smtClean="0">
              <a:solidFill>
                <a:srgbClr val="385242"/>
              </a:solidFill>
            </a:rPr>
            <a:t>Landesförderung nur bei Vergütung nach Tarif</a:t>
          </a:r>
        </a:p>
        <a:p>
          <a:pPr algn="ctr">
            <a:lnSpc>
              <a:spcPct val="90000"/>
            </a:lnSpc>
            <a:spcAft>
              <a:spcPct val="35000"/>
            </a:spcAft>
          </a:pPr>
          <a:endParaRPr lang="de-DE" sz="1200" b="1" dirty="0">
            <a:solidFill>
              <a:schemeClr val="accent5">
                <a:lumMod val="50000"/>
              </a:schemeClr>
            </a:solidFill>
          </a:endParaRPr>
        </a:p>
      </dgm:t>
    </dgm:pt>
    <dgm:pt modelId="{B19E7C1E-B88D-456C-9492-191B3027288F}" type="sibTrans" cxnId="{DC0473D0-A60D-471A-9219-5EA7C3F99966}">
      <dgm:prSet/>
      <dgm:spPr/>
      <dgm:t>
        <a:bodyPr/>
        <a:lstStyle/>
        <a:p>
          <a:endParaRPr lang="de-DE"/>
        </a:p>
      </dgm:t>
    </dgm:pt>
    <dgm:pt modelId="{6803599D-FE66-42BF-8B3A-8CFE8BDFBDDF}" type="parTrans" cxnId="{DC0473D0-A60D-471A-9219-5EA7C3F99966}">
      <dgm:prSet/>
      <dgm:spPr/>
      <dgm:t>
        <a:bodyPr/>
        <a:lstStyle/>
        <a:p>
          <a:endParaRPr lang="de-DE"/>
        </a:p>
      </dgm:t>
    </dgm:pt>
    <dgm:pt modelId="{11BE1DC0-8C23-4300-BF3B-E61FA7DE4F29}" type="pres">
      <dgm:prSet presAssocID="{7B377B1E-8C8E-4F43-9731-06057BB91063}" presName="Name0" presStyleCnt="0">
        <dgm:presLayoutVars>
          <dgm:dir/>
          <dgm:animLvl val="lvl"/>
          <dgm:resizeHandles val="exact"/>
        </dgm:presLayoutVars>
      </dgm:prSet>
      <dgm:spPr/>
      <dgm:t>
        <a:bodyPr/>
        <a:lstStyle/>
        <a:p>
          <a:endParaRPr lang="de-DE"/>
        </a:p>
      </dgm:t>
    </dgm:pt>
    <dgm:pt modelId="{BA59BD36-7622-424C-9ACA-2631453E8C20}" type="pres">
      <dgm:prSet presAssocID="{2AF637AA-1D94-4895-BBDE-D01696664608}" presName="linNode" presStyleCnt="0"/>
      <dgm:spPr/>
    </dgm:pt>
    <dgm:pt modelId="{873CC6B5-78AC-4FE0-A047-3A29DD689802}" type="pres">
      <dgm:prSet presAssocID="{2AF637AA-1D94-4895-BBDE-D01696664608}" presName="parentText" presStyleLbl="node1" presStyleIdx="0" presStyleCnt="5" custScaleX="72779" custScaleY="625033" custLinFactY="110548" custLinFactNeighborX="-75802" custLinFactNeighborY="200000">
        <dgm:presLayoutVars>
          <dgm:chMax val="1"/>
          <dgm:bulletEnabled val="1"/>
        </dgm:presLayoutVars>
      </dgm:prSet>
      <dgm:spPr/>
      <dgm:t>
        <a:bodyPr/>
        <a:lstStyle/>
        <a:p>
          <a:endParaRPr lang="de-DE"/>
        </a:p>
      </dgm:t>
    </dgm:pt>
    <dgm:pt modelId="{7488463D-DA26-45FB-8684-F07AB647DF6F}" type="pres">
      <dgm:prSet presAssocID="{6C714C14-6AC8-4DB9-9EB2-757D9F59BABD}" presName="sp" presStyleCnt="0"/>
      <dgm:spPr/>
    </dgm:pt>
    <dgm:pt modelId="{391466FD-D8B8-44B4-B643-71A0345C1514}" type="pres">
      <dgm:prSet presAssocID="{F3DB2D6B-450E-4F0A-86C6-51E55B26E31F}" presName="linNode" presStyleCnt="0"/>
      <dgm:spPr/>
    </dgm:pt>
    <dgm:pt modelId="{EFBB11AE-7543-49BA-A7E8-8D2B76659EA5}" type="pres">
      <dgm:prSet presAssocID="{F3DB2D6B-450E-4F0A-86C6-51E55B26E31F}" presName="parentText" presStyleLbl="node1" presStyleIdx="1" presStyleCnt="5" custScaleX="118561" custScaleY="2000000" custLinFactY="-176460" custLinFactNeighborX="33501" custLinFactNeighborY="-200000">
        <dgm:presLayoutVars>
          <dgm:chMax val="1"/>
          <dgm:bulletEnabled val="1"/>
        </dgm:presLayoutVars>
      </dgm:prSet>
      <dgm:spPr/>
      <dgm:t>
        <a:bodyPr/>
        <a:lstStyle/>
        <a:p>
          <a:endParaRPr lang="de-DE"/>
        </a:p>
      </dgm:t>
    </dgm:pt>
    <dgm:pt modelId="{67932A2D-5BBD-4596-BF1C-4E10292E2498}" type="pres">
      <dgm:prSet presAssocID="{CC7CA596-DE7C-449A-AB3C-2FBECD1257AB}" presName="sp" presStyleCnt="0"/>
      <dgm:spPr/>
    </dgm:pt>
    <dgm:pt modelId="{F792B6BF-0CDB-4E06-9885-BCDE448843C9}" type="pres">
      <dgm:prSet presAssocID="{959DDD8F-316B-4599-B2FF-55F8A0B097C8}" presName="linNode" presStyleCnt="0"/>
      <dgm:spPr/>
    </dgm:pt>
    <dgm:pt modelId="{B5496FDF-6B4C-4707-AF75-C52EF30D2593}" type="pres">
      <dgm:prSet presAssocID="{959DDD8F-316B-4599-B2FF-55F8A0B097C8}" presName="parentText" presStyleLbl="node1" presStyleIdx="2" presStyleCnt="5" custScaleX="94701" custScaleY="843759" custLinFactY="-36233" custLinFactNeighborX="68270" custLinFactNeighborY="-100000">
        <dgm:presLayoutVars>
          <dgm:chMax val="1"/>
          <dgm:bulletEnabled val="1"/>
        </dgm:presLayoutVars>
      </dgm:prSet>
      <dgm:spPr/>
      <dgm:t>
        <a:bodyPr/>
        <a:lstStyle/>
        <a:p>
          <a:endParaRPr lang="de-DE"/>
        </a:p>
      </dgm:t>
    </dgm:pt>
    <dgm:pt modelId="{E6B45619-459C-4861-8DC0-71559979ACD7}" type="pres">
      <dgm:prSet presAssocID="{7C2DB06C-5E33-4118-8CE5-8D4650C5B540}" presName="sp" presStyleCnt="0"/>
      <dgm:spPr/>
    </dgm:pt>
    <dgm:pt modelId="{E144FE2E-863C-4C40-B81E-4060B16A927F}" type="pres">
      <dgm:prSet presAssocID="{71F196F9-A3A5-44B4-8DC6-1ECFF5D962AE}" presName="linNode" presStyleCnt="0"/>
      <dgm:spPr/>
    </dgm:pt>
    <dgm:pt modelId="{6046476A-0B4D-47D3-8E95-BC164B41CEB7}" type="pres">
      <dgm:prSet presAssocID="{71F196F9-A3A5-44B4-8DC6-1ECFF5D962AE}" presName="parentText" presStyleLbl="node1" presStyleIdx="3" presStyleCnt="5" custScaleX="100170" custScaleY="2000000" custLinFactY="131770" custLinFactNeighborX="-3100" custLinFactNeighborY="200000">
        <dgm:presLayoutVars>
          <dgm:chMax val="1"/>
          <dgm:bulletEnabled val="1"/>
        </dgm:presLayoutVars>
      </dgm:prSet>
      <dgm:spPr/>
      <dgm:t>
        <a:bodyPr/>
        <a:lstStyle/>
        <a:p>
          <a:endParaRPr lang="de-DE"/>
        </a:p>
      </dgm:t>
    </dgm:pt>
    <dgm:pt modelId="{53316572-F802-4328-8241-A99C73D97106}" type="pres">
      <dgm:prSet presAssocID="{B19E7C1E-B88D-456C-9492-191B3027288F}" presName="sp" presStyleCnt="0"/>
      <dgm:spPr/>
    </dgm:pt>
    <dgm:pt modelId="{9C623ED4-7ABF-4AB6-A19C-C223A5C7273B}" type="pres">
      <dgm:prSet presAssocID="{D4A5FAB5-8BFC-44D8-9011-88B6D14B8B1D}" presName="linNode" presStyleCnt="0"/>
      <dgm:spPr/>
    </dgm:pt>
    <dgm:pt modelId="{37424026-F22B-4BE7-8867-802F0B5B28D4}" type="pres">
      <dgm:prSet presAssocID="{D4A5FAB5-8BFC-44D8-9011-88B6D14B8B1D}" presName="parentText" presStyleLbl="node1" presStyleIdx="4" presStyleCnt="5" custScaleX="67355" custScaleY="936045" custLinFactY="-600000" custLinFactNeighborX="-76030" custLinFactNeighborY="-658128">
        <dgm:presLayoutVars>
          <dgm:chMax val="1"/>
          <dgm:bulletEnabled val="1"/>
        </dgm:presLayoutVars>
      </dgm:prSet>
      <dgm:spPr/>
      <dgm:t>
        <a:bodyPr/>
        <a:lstStyle/>
        <a:p>
          <a:endParaRPr lang="de-DE"/>
        </a:p>
      </dgm:t>
    </dgm:pt>
  </dgm:ptLst>
  <dgm:cxnLst>
    <dgm:cxn modelId="{C82131F3-23B3-4751-9B67-2D995E410EE5}" type="presOf" srcId="{71F196F9-A3A5-44B4-8DC6-1ECFF5D962AE}" destId="{6046476A-0B4D-47D3-8E95-BC164B41CEB7}" srcOrd="0" destOrd="0" presId="urn:microsoft.com/office/officeart/2005/8/layout/vList5"/>
    <dgm:cxn modelId="{3D5933CD-4F0F-4F7C-B438-7A4A1F3BFB01}" srcId="{7B377B1E-8C8E-4F43-9731-06057BB91063}" destId="{959DDD8F-316B-4599-B2FF-55F8A0B097C8}" srcOrd="2" destOrd="0" parTransId="{5E0630DB-FDAA-454D-8C8D-817917B3C8C0}" sibTransId="{7C2DB06C-5E33-4118-8CE5-8D4650C5B540}"/>
    <dgm:cxn modelId="{394B43B0-7AC5-4972-B478-DC25DF3B119D}" type="presOf" srcId="{D4A5FAB5-8BFC-44D8-9011-88B6D14B8B1D}" destId="{37424026-F22B-4BE7-8867-802F0B5B28D4}" srcOrd="0" destOrd="0" presId="urn:microsoft.com/office/officeart/2005/8/layout/vList5"/>
    <dgm:cxn modelId="{7375E214-45A6-48ED-9136-67020C17177E}" type="presOf" srcId="{F3DB2D6B-450E-4F0A-86C6-51E55B26E31F}" destId="{EFBB11AE-7543-49BA-A7E8-8D2B76659EA5}" srcOrd="0" destOrd="0" presId="urn:microsoft.com/office/officeart/2005/8/layout/vList5"/>
    <dgm:cxn modelId="{68538D1E-FCEE-4732-A25F-E115100F7A98}" type="presOf" srcId="{7B377B1E-8C8E-4F43-9731-06057BB91063}" destId="{11BE1DC0-8C23-4300-BF3B-E61FA7DE4F29}" srcOrd="0" destOrd="0" presId="urn:microsoft.com/office/officeart/2005/8/layout/vList5"/>
    <dgm:cxn modelId="{CE43722B-9B19-4F41-AE39-2FE2A6ED9009}" srcId="{7B377B1E-8C8E-4F43-9731-06057BB91063}" destId="{F3DB2D6B-450E-4F0A-86C6-51E55B26E31F}" srcOrd="1" destOrd="0" parTransId="{C4CE94EB-25CE-44F4-820C-E7CE72B1FEAD}" sibTransId="{CC7CA596-DE7C-449A-AB3C-2FBECD1257AB}"/>
    <dgm:cxn modelId="{04725929-C4B4-4FFA-9015-345C02BEAF1F}" srcId="{7B377B1E-8C8E-4F43-9731-06057BB91063}" destId="{D4A5FAB5-8BFC-44D8-9011-88B6D14B8B1D}" srcOrd="4" destOrd="0" parTransId="{4953D1AE-A5CF-48D6-9AB0-E4D1A797EB4C}" sibTransId="{606851C5-A7F7-4454-A9F3-D8D14E4A76CD}"/>
    <dgm:cxn modelId="{71E1A310-6DAF-4CAB-A686-042347A23DE9}" type="presOf" srcId="{2AF637AA-1D94-4895-BBDE-D01696664608}" destId="{873CC6B5-78AC-4FE0-A047-3A29DD689802}" srcOrd="0" destOrd="0" presId="urn:microsoft.com/office/officeart/2005/8/layout/vList5"/>
    <dgm:cxn modelId="{2508AFDB-C7E3-4B04-8F25-4A849CE4D2D0}" type="presOf" srcId="{959DDD8F-316B-4599-B2FF-55F8A0B097C8}" destId="{B5496FDF-6B4C-4707-AF75-C52EF30D2593}" srcOrd="0" destOrd="0" presId="urn:microsoft.com/office/officeart/2005/8/layout/vList5"/>
    <dgm:cxn modelId="{DC0473D0-A60D-471A-9219-5EA7C3F99966}" srcId="{7B377B1E-8C8E-4F43-9731-06057BB91063}" destId="{71F196F9-A3A5-44B4-8DC6-1ECFF5D962AE}" srcOrd="3" destOrd="0" parTransId="{6803599D-FE66-42BF-8B3A-8CFE8BDFBDDF}" sibTransId="{B19E7C1E-B88D-456C-9492-191B3027288F}"/>
    <dgm:cxn modelId="{FE85AE53-0A1A-492D-8254-D20AC9005DC2}" srcId="{7B377B1E-8C8E-4F43-9731-06057BB91063}" destId="{2AF637AA-1D94-4895-BBDE-D01696664608}" srcOrd="0" destOrd="0" parTransId="{4120995D-264E-4C62-9DCB-BD65F8E48D64}" sibTransId="{6C714C14-6AC8-4DB9-9EB2-757D9F59BABD}"/>
    <dgm:cxn modelId="{FD30D7C1-C542-4A39-B0E3-C93A87C04E6C}" type="presParOf" srcId="{11BE1DC0-8C23-4300-BF3B-E61FA7DE4F29}" destId="{BA59BD36-7622-424C-9ACA-2631453E8C20}" srcOrd="0" destOrd="0" presId="urn:microsoft.com/office/officeart/2005/8/layout/vList5"/>
    <dgm:cxn modelId="{39E5EA4E-D69F-4875-8251-CC755C5E2576}" type="presParOf" srcId="{BA59BD36-7622-424C-9ACA-2631453E8C20}" destId="{873CC6B5-78AC-4FE0-A047-3A29DD689802}" srcOrd="0" destOrd="0" presId="urn:microsoft.com/office/officeart/2005/8/layout/vList5"/>
    <dgm:cxn modelId="{8E62252A-C54D-4036-9B0B-20F4F1713A00}" type="presParOf" srcId="{11BE1DC0-8C23-4300-BF3B-E61FA7DE4F29}" destId="{7488463D-DA26-45FB-8684-F07AB647DF6F}" srcOrd="1" destOrd="0" presId="urn:microsoft.com/office/officeart/2005/8/layout/vList5"/>
    <dgm:cxn modelId="{54D6BED3-C98B-4615-8B57-AB297C801073}" type="presParOf" srcId="{11BE1DC0-8C23-4300-BF3B-E61FA7DE4F29}" destId="{391466FD-D8B8-44B4-B643-71A0345C1514}" srcOrd="2" destOrd="0" presId="urn:microsoft.com/office/officeart/2005/8/layout/vList5"/>
    <dgm:cxn modelId="{A75D7488-154E-4B4B-B5F0-AFFFB28D2239}" type="presParOf" srcId="{391466FD-D8B8-44B4-B643-71A0345C1514}" destId="{EFBB11AE-7543-49BA-A7E8-8D2B76659EA5}" srcOrd="0" destOrd="0" presId="urn:microsoft.com/office/officeart/2005/8/layout/vList5"/>
    <dgm:cxn modelId="{050EA185-CAC2-41C2-A88F-4F8B2CE50524}" type="presParOf" srcId="{11BE1DC0-8C23-4300-BF3B-E61FA7DE4F29}" destId="{67932A2D-5BBD-4596-BF1C-4E10292E2498}" srcOrd="3" destOrd="0" presId="urn:microsoft.com/office/officeart/2005/8/layout/vList5"/>
    <dgm:cxn modelId="{E47B3BA4-4E70-460B-A636-84891C03AD6C}" type="presParOf" srcId="{11BE1DC0-8C23-4300-BF3B-E61FA7DE4F29}" destId="{F792B6BF-0CDB-4E06-9885-BCDE448843C9}" srcOrd="4" destOrd="0" presId="urn:microsoft.com/office/officeart/2005/8/layout/vList5"/>
    <dgm:cxn modelId="{A6A30421-BE3E-4DF8-9F11-BE0611366074}" type="presParOf" srcId="{F792B6BF-0CDB-4E06-9885-BCDE448843C9}" destId="{B5496FDF-6B4C-4707-AF75-C52EF30D2593}" srcOrd="0" destOrd="0" presId="urn:microsoft.com/office/officeart/2005/8/layout/vList5"/>
    <dgm:cxn modelId="{BFD3F3ED-3290-4828-ACF4-360AD876FE2D}" type="presParOf" srcId="{11BE1DC0-8C23-4300-BF3B-E61FA7DE4F29}" destId="{E6B45619-459C-4861-8DC0-71559979ACD7}" srcOrd="5" destOrd="0" presId="urn:microsoft.com/office/officeart/2005/8/layout/vList5"/>
    <dgm:cxn modelId="{261EDF0E-9C3D-4061-8679-A96FF17D0E89}" type="presParOf" srcId="{11BE1DC0-8C23-4300-BF3B-E61FA7DE4F29}" destId="{E144FE2E-863C-4C40-B81E-4060B16A927F}" srcOrd="6" destOrd="0" presId="urn:microsoft.com/office/officeart/2005/8/layout/vList5"/>
    <dgm:cxn modelId="{57D52B25-19DC-4442-A3EE-2242172C3E33}" type="presParOf" srcId="{E144FE2E-863C-4C40-B81E-4060B16A927F}" destId="{6046476A-0B4D-47D3-8E95-BC164B41CEB7}" srcOrd="0" destOrd="0" presId="urn:microsoft.com/office/officeart/2005/8/layout/vList5"/>
    <dgm:cxn modelId="{8DF0F111-ACB8-4F8D-B42E-13719E533368}" type="presParOf" srcId="{11BE1DC0-8C23-4300-BF3B-E61FA7DE4F29}" destId="{53316572-F802-4328-8241-A99C73D97106}" srcOrd="7" destOrd="0" presId="urn:microsoft.com/office/officeart/2005/8/layout/vList5"/>
    <dgm:cxn modelId="{D98C2804-725F-4807-B2C1-871C0BC56B24}" type="presParOf" srcId="{11BE1DC0-8C23-4300-BF3B-E61FA7DE4F29}" destId="{9C623ED4-7ABF-4AB6-A19C-C223A5C7273B}" srcOrd="8" destOrd="0" presId="urn:microsoft.com/office/officeart/2005/8/layout/vList5"/>
    <dgm:cxn modelId="{43CCFA38-30EE-46FB-B20B-EF6F742FEBDE}" type="presParOf" srcId="{9C623ED4-7ABF-4AB6-A19C-C223A5C7273B}" destId="{37424026-F22B-4BE7-8867-802F0B5B28D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181B31-8810-4609-A79E-CACB21DDE968}" type="doc">
      <dgm:prSet loTypeId="urn:microsoft.com/office/officeart/2008/layout/RadialCluster" loCatId="cycle" qsTypeId="urn:microsoft.com/office/officeart/2005/8/quickstyle/simple3" qsCatId="simple" csTypeId="urn:microsoft.com/office/officeart/2005/8/colors/accent5_4" csCatId="accent5" phldr="1"/>
      <dgm:spPr/>
      <dgm:t>
        <a:bodyPr/>
        <a:lstStyle/>
        <a:p>
          <a:endParaRPr lang="de-DE"/>
        </a:p>
      </dgm:t>
    </dgm:pt>
    <dgm:pt modelId="{0334867A-A791-4E16-8197-8D7B53086128}" type="pres">
      <dgm:prSet presAssocID="{79181B31-8810-4609-A79E-CACB21DDE968}" presName="Name0" presStyleCnt="0">
        <dgm:presLayoutVars>
          <dgm:chMax val="1"/>
          <dgm:chPref val="1"/>
          <dgm:dir/>
          <dgm:animOne val="branch"/>
          <dgm:animLvl val="lvl"/>
        </dgm:presLayoutVars>
      </dgm:prSet>
      <dgm:spPr/>
      <dgm:t>
        <a:bodyPr/>
        <a:lstStyle/>
        <a:p>
          <a:endParaRPr lang="de-DE"/>
        </a:p>
      </dgm:t>
    </dgm:pt>
  </dgm:ptLst>
  <dgm:cxnLst>
    <dgm:cxn modelId="{1A0C3C2D-DBDC-4D73-9BC4-4017F5A69449}" type="presOf" srcId="{79181B31-8810-4609-A79E-CACB21DDE968}" destId="{0334867A-A791-4E16-8197-8D7B53086128}" srcOrd="0" destOrd="0" presId="urn:microsoft.com/office/officeart/2008/layout/RadialCluster"/>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181B31-8810-4609-A79E-CACB21DDE968}" type="doc">
      <dgm:prSet loTypeId="urn:microsoft.com/office/officeart/2008/layout/RadialCluster" loCatId="cycle" qsTypeId="urn:microsoft.com/office/officeart/2005/8/quickstyle/simple3" qsCatId="simple" csTypeId="urn:microsoft.com/office/officeart/2005/8/colors/accent5_4" csCatId="accent5" phldr="1"/>
      <dgm:spPr/>
      <dgm:t>
        <a:bodyPr/>
        <a:lstStyle/>
        <a:p>
          <a:endParaRPr lang="de-DE"/>
        </a:p>
      </dgm:t>
    </dgm:pt>
    <dgm:pt modelId="{0334867A-A791-4E16-8197-8D7B53086128}" type="pres">
      <dgm:prSet presAssocID="{79181B31-8810-4609-A79E-CACB21DDE968}" presName="Name0" presStyleCnt="0">
        <dgm:presLayoutVars>
          <dgm:chMax val="1"/>
          <dgm:chPref val="1"/>
          <dgm:dir/>
          <dgm:animOne val="branch"/>
          <dgm:animLvl val="lvl"/>
        </dgm:presLayoutVars>
      </dgm:prSet>
      <dgm:spPr/>
      <dgm:t>
        <a:bodyPr/>
        <a:lstStyle/>
        <a:p>
          <a:endParaRPr lang="de-DE"/>
        </a:p>
      </dgm:t>
    </dgm:pt>
  </dgm:ptLst>
  <dgm:cxnLst>
    <dgm:cxn modelId="{4D8A29E8-CF27-47E0-9F7C-976FA67A8724}" type="presOf" srcId="{79181B31-8810-4609-A79E-CACB21DDE968}" destId="{0334867A-A791-4E16-8197-8D7B53086128}" srcOrd="0" destOrd="0" presId="urn:microsoft.com/office/officeart/2008/layout/RadialCluster"/>
  </dgm:cxnLst>
  <dgm:bg>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9852A-BA71-45D5-8A8A-1D4ED1D11871}">
      <dsp:nvSpPr>
        <dsp:cNvPr id="0" name=""/>
        <dsp:cNvSpPr/>
      </dsp:nvSpPr>
      <dsp:spPr>
        <a:xfrm>
          <a:off x="972231" y="1725175"/>
          <a:ext cx="2880313" cy="25768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Leistungsinfrastruktur </a:t>
          </a:r>
          <a:endParaRPr lang="de-DE" sz="1600" kern="1200" dirty="0">
            <a:solidFill>
              <a:srgbClr val="C00000"/>
            </a:solidFill>
          </a:endParaRPr>
        </a:p>
      </dsp:txBody>
      <dsp:txXfrm>
        <a:off x="984810" y="1737754"/>
        <a:ext cx="2855155" cy="232528"/>
      </dsp:txXfrm>
    </dsp:sp>
    <dsp:sp modelId="{033E792E-7E0F-4E53-ACD0-7C7E9CBFB057}">
      <dsp:nvSpPr>
        <dsp:cNvPr id="0" name=""/>
        <dsp:cNvSpPr/>
      </dsp:nvSpPr>
      <dsp:spPr>
        <a:xfrm>
          <a:off x="972231" y="2229978"/>
          <a:ext cx="2880313" cy="257686"/>
        </a:xfrm>
        <a:prstGeom prst="roundRect">
          <a:avLst/>
        </a:prstGeom>
        <a:solidFill>
          <a:schemeClr val="accent5">
            <a:hueOff val="-599456"/>
            <a:satOff val="5667"/>
            <a:lumOff val="-1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Fachkräftesicherung</a:t>
          </a:r>
          <a:endParaRPr lang="de-DE" sz="1600" kern="1200" dirty="0">
            <a:solidFill>
              <a:srgbClr val="C00000"/>
            </a:solidFill>
          </a:endParaRPr>
        </a:p>
      </dsp:txBody>
      <dsp:txXfrm>
        <a:off x="984810" y="2242557"/>
        <a:ext cx="2855155" cy="232528"/>
      </dsp:txXfrm>
    </dsp:sp>
    <dsp:sp modelId="{CF1CB206-BCAC-4DC1-82BA-FAE2D2CC691B}">
      <dsp:nvSpPr>
        <dsp:cNvPr id="0" name=""/>
        <dsp:cNvSpPr/>
      </dsp:nvSpPr>
      <dsp:spPr>
        <a:xfrm>
          <a:off x="972231" y="2734810"/>
          <a:ext cx="2880313" cy="257686"/>
        </a:xfrm>
        <a:prstGeom prst="roundRect">
          <a:avLst/>
        </a:prstGeom>
        <a:solidFill>
          <a:schemeClr val="accent5">
            <a:hueOff val="-1198912"/>
            <a:satOff val="11333"/>
            <a:lumOff val="-3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effectLst/>
              <a:latin typeface="Arial"/>
              <a:ea typeface="Times New Roman"/>
            </a:rPr>
            <a:t>Qualitätsmanagement</a:t>
          </a:r>
          <a:endParaRPr lang="de-DE" sz="1600" kern="1200" dirty="0">
            <a:solidFill>
              <a:srgbClr val="C00000"/>
            </a:solidFill>
          </a:endParaRPr>
        </a:p>
      </dsp:txBody>
      <dsp:txXfrm>
        <a:off x="984810" y="2747389"/>
        <a:ext cx="2855155" cy="232528"/>
      </dsp:txXfrm>
    </dsp:sp>
    <dsp:sp modelId="{738B944D-B8DC-4B61-8054-BFEEA356BDCC}">
      <dsp:nvSpPr>
        <dsp:cNvPr id="0" name=""/>
        <dsp:cNvSpPr/>
      </dsp:nvSpPr>
      <dsp:spPr>
        <a:xfrm>
          <a:off x="972231" y="3239613"/>
          <a:ext cx="2880313" cy="257686"/>
        </a:xfrm>
        <a:prstGeom prst="roundRect">
          <a:avLst/>
        </a:prstGeom>
        <a:solidFill>
          <a:schemeClr val="accent5">
            <a:hueOff val="-1798368"/>
            <a:satOff val="17000"/>
            <a:lumOff val="-5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Pflegebedürftigkeitsbegriff</a:t>
          </a:r>
          <a:endParaRPr lang="de-DE" sz="1600" kern="1200" dirty="0">
            <a:solidFill>
              <a:srgbClr val="C00000"/>
            </a:solidFill>
          </a:endParaRPr>
        </a:p>
      </dsp:txBody>
      <dsp:txXfrm>
        <a:off x="984810" y="3252192"/>
        <a:ext cx="2855155" cy="232528"/>
      </dsp:txXfrm>
    </dsp:sp>
    <dsp:sp modelId="{EBC38180-5547-41D9-AA3B-ACC0BE35A110}">
      <dsp:nvSpPr>
        <dsp:cNvPr id="0" name=""/>
        <dsp:cNvSpPr/>
      </dsp:nvSpPr>
      <dsp:spPr>
        <a:xfrm>
          <a:off x="972231" y="3744417"/>
          <a:ext cx="2880313" cy="257686"/>
        </a:xfrm>
        <a:prstGeom prst="roundRect">
          <a:avLst/>
        </a:prstGeom>
        <a:solidFill>
          <a:schemeClr val="accent5">
            <a:hueOff val="-2397824"/>
            <a:satOff val="22666"/>
            <a:lumOff val="-6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Unterstützung Angehörige</a:t>
          </a:r>
          <a:endParaRPr lang="de-DE" sz="1600" kern="1200" dirty="0">
            <a:solidFill>
              <a:srgbClr val="C00000"/>
            </a:solidFill>
          </a:endParaRPr>
        </a:p>
      </dsp:txBody>
      <dsp:txXfrm>
        <a:off x="984810" y="3756996"/>
        <a:ext cx="2855155" cy="232528"/>
      </dsp:txXfrm>
    </dsp:sp>
    <dsp:sp modelId="{84F628D8-F8B4-4D70-BF92-1F177871C859}">
      <dsp:nvSpPr>
        <dsp:cNvPr id="0" name=""/>
        <dsp:cNvSpPr/>
      </dsp:nvSpPr>
      <dsp:spPr>
        <a:xfrm>
          <a:off x="4318576" y="1725175"/>
          <a:ext cx="2880313" cy="257686"/>
        </a:xfrm>
        <a:prstGeom prst="roundRect">
          <a:avLst/>
        </a:prstGeom>
        <a:solidFill>
          <a:schemeClr val="accent5">
            <a:hueOff val="-2997280"/>
            <a:satOff val="28333"/>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Prävention, Rehabilitation</a:t>
          </a:r>
          <a:endParaRPr lang="de-DE" sz="1600" kern="1200" dirty="0">
            <a:solidFill>
              <a:srgbClr val="C00000"/>
            </a:solidFill>
          </a:endParaRPr>
        </a:p>
      </dsp:txBody>
      <dsp:txXfrm>
        <a:off x="4331155" y="1737754"/>
        <a:ext cx="2855155" cy="232528"/>
      </dsp:txXfrm>
    </dsp:sp>
    <dsp:sp modelId="{0D81C9EA-9D4A-44F8-A4F8-4103A538B393}">
      <dsp:nvSpPr>
        <dsp:cNvPr id="0" name=""/>
        <dsp:cNvSpPr/>
      </dsp:nvSpPr>
      <dsp:spPr>
        <a:xfrm>
          <a:off x="4318576" y="2229978"/>
          <a:ext cx="2880313" cy="257686"/>
        </a:xfrm>
        <a:prstGeom prst="roundRect">
          <a:avLst/>
        </a:prstGeom>
        <a:solidFill>
          <a:schemeClr val="accent5">
            <a:hueOff val="-3596737"/>
            <a:satOff val="33999"/>
            <a:lumOff val="-10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Kommunaler</a:t>
          </a:r>
          <a:r>
            <a:rPr lang="de-DE" sz="1300" kern="1200" dirty="0" smtClean="0">
              <a:solidFill>
                <a:srgbClr val="C00000"/>
              </a:solidFill>
            </a:rPr>
            <a:t> </a:t>
          </a:r>
          <a:r>
            <a:rPr lang="de-DE" sz="1600" kern="1200" dirty="0" smtClean="0">
              <a:solidFill>
                <a:srgbClr val="C00000"/>
              </a:solidFill>
            </a:rPr>
            <a:t>Focus</a:t>
          </a:r>
          <a:endParaRPr lang="de-DE" sz="1600" kern="1200" dirty="0">
            <a:solidFill>
              <a:srgbClr val="C00000"/>
            </a:solidFill>
          </a:endParaRPr>
        </a:p>
      </dsp:txBody>
      <dsp:txXfrm>
        <a:off x="4331155" y="2242557"/>
        <a:ext cx="2855155" cy="232528"/>
      </dsp:txXfrm>
    </dsp:sp>
    <dsp:sp modelId="{BD685CF2-9128-4E43-BF21-28F4A2EBA59D}">
      <dsp:nvSpPr>
        <dsp:cNvPr id="0" name=""/>
        <dsp:cNvSpPr/>
      </dsp:nvSpPr>
      <dsp:spPr>
        <a:xfrm>
          <a:off x="4318576" y="2734781"/>
          <a:ext cx="2880313" cy="257686"/>
        </a:xfrm>
        <a:prstGeom prst="roundRect">
          <a:avLst/>
        </a:prstGeom>
        <a:solidFill>
          <a:schemeClr val="accent5">
            <a:hueOff val="-4196192"/>
            <a:satOff val="39666"/>
            <a:lumOff val="-11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Ländliche</a:t>
          </a:r>
          <a:r>
            <a:rPr lang="de-DE" sz="1300" kern="1200" dirty="0" smtClean="0">
              <a:solidFill>
                <a:srgbClr val="C00000"/>
              </a:solidFill>
            </a:rPr>
            <a:t> </a:t>
          </a:r>
          <a:r>
            <a:rPr lang="de-DE" sz="1600" kern="1200" dirty="0" smtClean="0">
              <a:solidFill>
                <a:srgbClr val="C00000"/>
              </a:solidFill>
            </a:rPr>
            <a:t>Räume</a:t>
          </a:r>
          <a:endParaRPr lang="de-DE" sz="1600" kern="1200" dirty="0">
            <a:solidFill>
              <a:srgbClr val="C00000"/>
            </a:solidFill>
          </a:endParaRPr>
        </a:p>
      </dsp:txBody>
      <dsp:txXfrm>
        <a:off x="4331155" y="2747360"/>
        <a:ext cx="2855155" cy="232528"/>
      </dsp:txXfrm>
    </dsp:sp>
    <dsp:sp modelId="{B93AAAF2-90FC-4755-A3BB-B56D44250166}">
      <dsp:nvSpPr>
        <dsp:cNvPr id="0" name=""/>
        <dsp:cNvSpPr/>
      </dsp:nvSpPr>
      <dsp:spPr>
        <a:xfrm>
          <a:off x="4318576" y="3295712"/>
          <a:ext cx="2880313" cy="257686"/>
        </a:xfrm>
        <a:prstGeom prst="roundRect">
          <a:avLst/>
        </a:prstGeom>
        <a:solidFill>
          <a:schemeClr val="accent5">
            <a:hueOff val="-4795649"/>
            <a:satOff val="45332"/>
            <a:lumOff val="-13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Wissenschaft + Technik</a:t>
          </a:r>
          <a:endParaRPr lang="de-DE" sz="1600" kern="1200" dirty="0">
            <a:solidFill>
              <a:srgbClr val="C00000"/>
            </a:solidFill>
          </a:endParaRPr>
        </a:p>
      </dsp:txBody>
      <dsp:txXfrm>
        <a:off x="4331155" y="3308291"/>
        <a:ext cx="2855155" cy="232528"/>
      </dsp:txXfrm>
    </dsp:sp>
    <dsp:sp modelId="{6EF89EEA-3B32-4496-99B1-58923571DDCB}">
      <dsp:nvSpPr>
        <dsp:cNvPr id="0" name=""/>
        <dsp:cNvSpPr/>
      </dsp:nvSpPr>
      <dsp:spPr>
        <a:xfrm>
          <a:off x="4318576" y="3744417"/>
          <a:ext cx="2880313" cy="257686"/>
        </a:xfrm>
        <a:prstGeom prst="roundRect">
          <a:avLst/>
        </a:prstGeom>
        <a:solidFill>
          <a:schemeClr val="accent5">
            <a:hueOff val="-5395105"/>
            <a:satOff val="50999"/>
            <a:lumOff val="-15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de-DE" sz="1600" kern="1200" dirty="0" smtClean="0">
              <a:solidFill>
                <a:srgbClr val="C00000"/>
              </a:solidFill>
            </a:rPr>
            <a:t>Finanzierung</a:t>
          </a:r>
          <a:endParaRPr lang="de-DE" sz="1600" kern="1200" dirty="0">
            <a:solidFill>
              <a:srgbClr val="C00000"/>
            </a:solidFill>
          </a:endParaRPr>
        </a:p>
      </dsp:txBody>
      <dsp:txXfrm>
        <a:off x="4331155" y="3756996"/>
        <a:ext cx="2855155" cy="232528"/>
      </dsp:txXfrm>
    </dsp:sp>
    <dsp:sp modelId="{CB792C3B-CC5D-49F8-9C46-8A45F7A2BE58}">
      <dsp:nvSpPr>
        <dsp:cNvPr id="0" name=""/>
        <dsp:cNvSpPr/>
      </dsp:nvSpPr>
      <dsp:spPr>
        <a:xfrm>
          <a:off x="1540675" y="360046"/>
          <a:ext cx="4887911" cy="952502"/>
        </a:xfrm>
        <a:prstGeom prst="roundRect">
          <a:avLst/>
        </a:prstGeom>
        <a:solidFill>
          <a:schemeClr val="accent5">
            <a:hueOff val="-5994561"/>
            <a:satOff val="56665"/>
            <a:lumOff val="-1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de-DE" sz="1800" b="0" kern="1200" dirty="0" smtClean="0">
              <a:solidFill>
                <a:srgbClr val="C00000"/>
              </a:solidFill>
            </a:rPr>
            <a:t>Pflegestrategie 2030 - Eckpunkte</a:t>
          </a:r>
          <a:endParaRPr lang="de-DE" sz="1800" b="0" kern="1200" dirty="0">
            <a:solidFill>
              <a:srgbClr val="C00000"/>
            </a:solidFill>
          </a:endParaRPr>
        </a:p>
      </dsp:txBody>
      <dsp:txXfrm>
        <a:off x="1587172" y="406543"/>
        <a:ext cx="4794917" cy="859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C6B5-78AC-4FE0-A047-3A29DD689802}">
      <dsp:nvSpPr>
        <dsp:cNvPr id="0" name=""/>
        <dsp:cNvSpPr/>
      </dsp:nvSpPr>
      <dsp:spPr>
        <a:xfrm>
          <a:off x="129642" y="224588"/>
          <a:ext cx="2393428" cy="451833"/>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de-DE" sz="1200" b="1" kern="1200" dirty="0" smtClean="0">
              <a:solidFill>
                <a:srgbClr val="C00000"/>
              </a:solidFill>
            </a:rPr>
            <a:t>I. Genaue regionale Bedarfserhebung</a:t>
          </a:r>
          <a:endParaRPr lang="de-DE" sz="1200" kern="1200" dirty="0">
            <a:solidFill>
              <a:srgbClr val="C00000"/>
            </a:solidFill>
          </a:endParaRPr>
        </a:p>
      </dsp:txBody>
      <dsp:txXfrm>
        <a:off x="151699" y="246645"/>
        <a:ext cx="2349314" cy="407719"/>
      </dsp:txXfrm>
    </dsp:sp>
    <dsp:sp modelId="{EFBB11AE-7543-49BA-A7E8-8D2B76659EA5}">
      <dsp:nvSpPr>
        <dsp:cNvPr id="0" name=""/>
        <dsp:cNvSpPr/>
      </dsp:nvSpPr>
      <dsp:spPr>
        <a:xfrm>
          <a:off x="3724208" y="183401"/>
          <a:ext cx="3899027" cy="1445792"/>
        </a:xfrm>
        <a:prstGeom prst="roundRect">
          <a:avLst/>
        </a:prstGeom>
        <a:solidFill>
          <a:schemeClr val="accent5">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de-DE" sz="1100" b="1" kern="1200" dirty="0" smtClean="0">
              <a:solidFill>
                <a:srgbClr val="C00000"/>
              </a:solidFill>
            </a:rPr>
            <a:t>II. Ausbildung und Qualifizierungsangebote - Quelle  Fachkräftenachwuchs</a:t>
          </a:r>
        </a:p>
        <a:p>
          <a:pPr lvl="0" algn="ctr" defTabSz="488950">
            <a:lnSpc>
              <a:spcPct val="90000"/>
            </a:lnSpc>
            <a:spcBef>
              <a:spcPct val="0"/>
            </a:spcBef>
            <a:spcAft>
              <a:spcPct val="35000"/>
            </a:spcAft>
          </a:pPr>
          <a:r>
            <a:rPr lang="de-DE" sz="1100" b="1" kern="1200" dirty="0" smtClean="0">
              <a:solidFill>
                <a:schemeClr val="accent5">
                  <a:lumMod val="50000"/>
                </a:schemeClr>
              </a:solidFill>
            </a:rPr>
            <a:t>Reform der Ausbildung</a:t>
          </a:r>
        </a:p>
        <a:p>
          <a:pPr lvl="0" algn="ctr" defTabSz="488950">
            <a:lnSpc>
              <a:spcPct val="90000"/>
            </a:lnSpc>
            <a:spcBef>
              <a:spcPct val="0"/>
            </a:spcBef>
            <a:spcAft>
              <a:spcPct val="35000"/>
            </a:spcAft>
          </a:pPr>
          <a:r>
            <a:rPr lang="de-DE" sz="1100" b="1" kern="1200" dirty="0" smtClean="0">
              <a:solidFill>
                <a:schemeClr val="accent5">
                  <a:lumMod val="50000"/>
                </a:schemeClr>
              </a:solidFill>
            </a:rPr>
            <a:t>Entwurf </a:t>
          </a:r>
          <a:r>
            <a:rPr lang="de-DE" sz="1100" b="1" kern="1200" dirty="0" err="1" smtClean="0">
              <a:solidFill>
                <a:schemeClr val="accent5">
                  <a:lumMod val="50000"/>
                </a:schemeClr>
              </a:solidFill>
            </a:rPr>
            <a:t>PflegeberufsreformG</a:t>
          </a:r>
          <a:r>
            <a:rPr lang="de-DE" sz="1100" b="1" kern="1200" dirty="0" smtClean="0">
              <a:solidFill>
                <a:schemeClr val="accent5">
                  <a:lumMod val="50000"/>
                </a:schemeClr>
              </a:solidFill>
            </a:rPr>
            <a:t> liegt vor </a:t>
          </a:r>
        </a:p>
        <a:p>
          <a:pPr lvl="0" algn="ctr" defTabSz="488950">
            <a:lnSpc>
              <a:spcPct val="90000"/>
            </a:lnSpc>
            <a:spcBef>
              <a:spcPct val="0"/>
            </a:spcBef>
            <a:spcAft>
              <a:spcPct val="35000"/>
            </a:spcAft>
          </a:pPr>
          <a:r>
            <a:rPr lang="de-DE" sz="1100" b="1" kern="1200" dirty="0" smtClean="0">
              <a:solidFill>
                <a:schemeClr val="accent5">
                  <a:lumMod val="50000"/>
                </a:schemeClr>
              </a:solidFill>
            </a:rPr>
            <a:t>Ab 2018 einheitliche und schulgeldfreie Ausbildung für alle Pflegeberufe vorgesehen</a:t>
          </a:r>
        </a:p>
        <a:p>
          <a:pPr lvl="0" algn="ctr" defTabSz="488950">
            <a:lnSpc>
              <a:spcPct val="90000"/>
            </a:lnSpc>
            <a:spcBef>
              <a:spcPct val="0"/>
            </a:spcBef>
            <a:spcAft>
              <a:spcPct val="35000"/>
            </a:spcAft>
          </a:pPr>
          <a:r>
            <a:rPr lang="de-DE" sz="1100" b="1" kern="1200" dirty="0" smtClean="0">
              <a:solidFill>
                <a:schemeClr val="accent5">
                  <a:lumMod val="50000"/>
                </a:schemeClr>
              </a:solidFill>
            </a:rPr>
            <a:t>(MV 80 % des Schulgeldes werden bereits vom Land getragen)</a:t>
          </a:r>
        </a:p>
      </dsp:txBody>
      <dsp:txXfrm>
        <a:off x="3794786" y="253979"/>
        <a:ext cx="3757871" cy="1304636"/>
      </dsp:txXfrm>
    </dsp:sp>
    <dsp:sp modelId="{B5496FDF-6B4C-4707-AF75-C52EF30D2593}">
      <dsp:nvSpPr>
        <dsp:cNvPr id="0" name=""/>
        <dsp:cNvSpPr/>
      </dsp:nvSpPr>
      <dsp:spPr>
        <a:xfrm>
          <a:off x="4867630" y="1806467"/>
          <a:ext cx="3114361" cy="609950"/>
        </a:xfrm>
        <a:prstGeom prst="roundRect">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de-DE" sz="1200" b="1" kern="1200" dirty="0" smtClean="0">
              <a:solidFill>
                <a:srgbClr val="C00000"/>
              </a:solidFill>
            </a:rPr>
            <a:t>III. Junge Menschen für Gesundheits- und Pflegebereich begeistern</a:t>
          </a:r>
        </a:p>
        <a:p>
          <a:pPr lvl="0" algn="ctr" defTabSz="533400">
            <a:lnSpc>
              <a:spcPct val="90000"/>
            </a:lnSpc>
            <a:spcBef>
              <a:spcPct val="0"/>
            </a:spcBef>
            <a:spcAft>
              <a:spcPct val="35000"/>
            </a:spcAft>
          </a:pPr>
          <a:r>
            <a:rPr lang="de-DE" sz="1200" b="1" kern="1200" dirty="0" smtClean="0">
              <a:solidFill>
                <a:schemeClr val="accent5">
                  <a:lumMod val="50000"/>
                </a:schemeClr>
              </a:solidFill>
            </a:rPr>
            <a:t>„Tag der Pflege“ in M-V seit 2010</a:t>
          </a:r>
          <a:endParaRPr lang="de-DE" sz="1200" kern="1200" dirty="0">
            <a:solidFill>
              <a:schemeClr val="accent5">
                <a:lumMod val="50000"/>
              </a:schemeClr>
            </a:solidFill>
          </a:endParaRPr>
        </a:p>
      </dsp:txBody>
      <dsp:txXfrm>
        <a:off x="4897405" y="1836242"/>
        <a:ext cx="3054811" cy="550400"/>
      </dsp:txXfrm>
    </dsp:sp>
    <dsp:sp modelId="{6046476A-0B4D-47D3-8E95-BC164B41CEB7}">
      <dsp:nvSpPr>
        <dsp:cNvPr id="0" name=""/>
        <dsp:cNvSpPr/>
      </dsp:nvSpPr>
      <dsp:spPr>
        <a:xfrm>
          <a:off x="2520539" y="2758349"/>
          <a:ext cx="3294215" cy="1445792"/>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endParaRPr lang="de-DE" sz="1200" b="1" kern="1200" dirty="0" smtClean="0">
            <a:solidFill>
              <a:srgbClr val="C00000"/>
            </a:solidFill>
          </a:endParaRPr>
        </a:p>
        <a:p>
          <a:pPr lvl="0" algn="ctr" defTabSz="533400">
            <a:lnSpc>
              <a:spcPct val="90000"/>
            </a:lnSpc>
            <a:spcBef>
              <a:spcPct val="0"/>
            </a:spcBef>
            <a:spcAft>
              <a:spcPct val="35000"/>
            </a:spcAft>
          </a:pPr>
          <a:r>
            <a:rPr lang="de-DE" sz="1100" b="1" kern="1200" dirty="0" smtClean="0">
              <a:solidFill>
                <a:srgbClr val="C00000"/>
              </a:solidFill>
            </a:rPr>
            <a:t>IV. Durch </a:t>
          </a:r>
          <a:r>
            <a:rPr lang="de-DE" sz="1100" b="1" kern="1200" dirty="0" smtClean="0">
              <a:solidFill>
                <a:srgbClr val="C00000"/>
              </a:solidFill>
              <a:effectLst/>
              <a:latin typeface="Arial"/>
              <a:ea typeface="Calibri"/>
            </a:rPr>
            <a:t>gute Arbeits- und Lebensbedingungen und durchlässige Qualifikation, Fachkräfte halten und Perspektiven eröffnen</a:t>
          </a:r>
        </a:p>
        <a:p>
          <a:pPr lvl="0" algn="ctr" defTabSz="533400">
            <a:lnSpc>
              <a:spcPct val="100000"/>
            </a:lnSpc>
            <a:spcBef>
              <a:spcPct val="0"/>
            </a:spcBef>
            <a:spcAft>
              <a:spcPts val="0"/>
            </a:spcAft>
          </a:pPr>
          <a:r>
            <a:rPr lang="de-DE" sz="1100" b="1" kern="1200" dirty="0" smtClean="0">
              <a:solidFill>
                <a:srgbClr val="385242"/>
              </a:solidFill>
            </a:rPr>
            <a:t>Entbürokratisierung  der Pflegedokumentation , Mehr Zeit für die Pflege </a:t>
          </a:r>
        </a:p>
        <a:p>
          <a:pPr lvl="0" algn="ctr" defTabSz="533400">
            <a:lnSpc>
              <a:spcPct val="100000"/>
            </a:lnSpc>
            <a:spcBef>
              <a:spcPct val="0"/>
            </a:spcBef>
            <a:spcAft>
              <a:spcPts val="0"/>
            </a:spcAft>
          </a:pPr>
          <a:r>
            <a:rPr lang="de-DE" sz="1100" b="1" kern="1200" dirty="0" smtClean="0">
              <a:solidFill>
                <a:srgbClr val="385242"/>
              </a:solidFill>
            </a:rPr>
            <a:t>Landesförderung nur bei Vergütung nach Tarif</a:t>
          </a:r>
        </a:p>
        <a:p>
          <a:pPr lvl="0" algn="ctr" defTabSz="533400">
            <a:lnSpc>
              <a:spcPct val="90000"/>
            </a:lnSpc>
            <a:spcBef>
              <a:spcPct val="0"/>
            </a:spcBef>
            <a:spcAft>
              <a:spcPct val="35000"/>
            </a:spcAft>
          </a:pPr>
          <a:endParaRPr lang="de-DE" sz="1200" b="1" kern="1200" dirty="0">
            <a:solidFill>
              <a:schemeClr val="accent5">
                <a:lumMod val="50000"/>
              </a:schemeClr>
            </a:solidFill>
          </a:endParaRPr>
        </a:p>
      </dsp:txBody>
      <dsp:txXfrm>
        <a:off x="2591117" y="2828927"/>
        <a:ext cx="3153059" cy="1304636"/>
      </dsp:txXfrm>
    </dsp:sp>
    <dsp:sp modelId="{37424026-F22B-4BE7-8867-802F0B5B28D4}">
      <dsp:nvSpPr>
        <dsp:cNvPr id="0" name=""/>
        <dsp:cNvSpPr/>
      </dsp:nvSpPr>
      <dsp:spPr>
        <a:xfrm>
          <a:off x="122144" y="3058424"/>
          <a:ext cx="2215053" cy="676663"/>
        </a:xfrm>
        <a:prstGeom prst="round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de-DE" sz="1100" b="1" kern="1200" dirty="0" smtClean="0">
              <a:solidFill>
                <a:srgbClr val="C00000"/>
              </a:solidFill>
            </a:rPr>
            <a:t>V. Wachstumspotenzial für den </a:t>
          </a:r>
          <a:r>
            <a:rPr lang="de-DE" sz="1200" b="1" kern="1200" dirty="0" smtClean="0">
              <a:solidFill>
                <a:srgbClr val="C00000"/>
              </a:solidFill>
            </a:rPr>
            <a:t>Arbeitsmarkt</a:t>
          </a:r>
          <a:r>
            <a:rPr lang="de-DE" sz="1100" b="1" kern="1200" dirty="0" smtClean="0">
              <a:solidFill>
                <a:srgbClr val="C00000"/>
              </a:solidFill>
            </a:rPr>
            <a:t>, Entwicklung neuer Berufsbilder  erforderlich</a:t>
          </a:r>
          <a:endParaRPr lang="de-DE" sz="1100" kern="1200" dirty="0">
            <a:solidFill>
              <a:srgbClr val="C00000"/>
            </a:solidFill>
          </a:endParaRPr>
        </a:p>
      </dsp:txBody>
      <dsp:txXfrm>
        <a:off x="155176" y="3091456"/>
        <a:ext cx="2148989" cy="610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0.88334</cdr:x>
      <cdr:y>2.59334E-7</cdr:y>
    </cdr:from>
    <cdr:to>
      <cdr:x>1</cdr:x>
      <cdr:y>0.16896</cdr:y>
    </cdr:to>
    <cdr:sp macro="" textlink="">
      <cdr:nvSpPr>
        <cdr:cNvPr id="2" name="Textfeld 1"/>
        <cdr:cNvSpPr txBox="1"/>
      </cdr:nvSpPr>
      <cdr:spPr>
        <a:xfrm xmlns:a="http://schemas.openxmlformats.org/drawingml/2006/main">
          <a:off x="7134944" y="1"/>
          <a:ext cx="942256" cy="6515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100" dirty="0" smtClean="0"/>
            <a:t>33.245 </a:t>
          </a:r>
          <a:r>
            <a:rPr lang="de-DE" kern="1200" dirty="0" smtClean="0">
              <a:cs typeface="Calibri"/>
            </a:rPr>
            <a:t>→ Steigerung um rd. 30 %</a:t>
          </a:r>
          <a:r>
            <a:rPr lang="de-DE" sz="1100" dirty="0" smtClean="0"/>
            <a:t> </a:t>
          </a:r>
          <a:endParaRPr lang="de-DE" sz="1100" dirty="0"/>
        </a:p>
      </cdr:txBody>
    </cdr:sp>
  </cdr:relSizeAnchor>
  <cdr:relSizeAnchor xmlns:cdr="http://schemas.openxmlformats.org/drawingml/2006/chartDrawing">
    <cdr:from>
      <cdr:x>0.06317</cdr:x>
      <cdr:y>0.29968</cdr:y>
    </cdr:from>
    <cdr:to>
      <cdr:x>0.18529</cdr:x>
      <cdr:y>0.65965</cdr:y>
    </cdr:to>
    <cdr:sp macro="" textlink="">
      <cdr:nvSpPr>
        <cdr:cNvPr id="3" name="Rechteck 2"/>
        <cdr:cNvSpPr/>
      </cdr:nvSpPr>
      <cdr:spPr bwMode="auto">
        <a:xfrm xmlns:a="http://schemas.openxmlformats.org/drawingml/2006/main">
          <a:off x="510208" y="1155576"/>
          <a:ext cx="986408" cy="138806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de-DE"/>
        </a:p>
      </cdr:txBody>
    </cdr:sp>
  </cdr:relSizeAnchor>
  <cdr:relSizeAnchor xmlns:cdr="http://schemas.openxmlformats.org/drawingml/2006/chartDrawing">
    <cdr:from>
      <cdr:x>0.07208</cdr:x>
      <cdr:y>0.28101</cdr:y>
    </cdr:from>
    <cdr:to>
      <cdr:x>0.18529</cdr:x>
      <cdr:y>0.51814</cdr:y>
    </cdr:to>
    <cdr:sp macro="" textlink="">
      <cdr:nvSpPr>
        <cdr:cNvPr id="4" name="Rechteck 3"/>
        <cdr:cNvSpPr/>
      </cdr:nvSpPr>
      <cdr:spPr bwMode="auto">
        <a:xfrm xmlns:a="http://schemas.openxmlformats.org/drawingml/2006/main">
          <a:off x="582216" y="1083568"/>
          <a:ext cx="914400" cy="91440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vertOverflow="clip" vert="horz" wrap="square" lIns="91440" tIns="45720" rIns="91440" bIns="45720" numCol="1" anchor="t" anchorCtr="0" compatLnSpc="1">
          <a:prstTxWarp prst="textNoShape">
            <a:avLst/>
          </a:prstTxWarp>
          <a:spAutoFit/>
        </a:bodyPr>
        <a:lstStyle xmlns:a="http://schemas.openxmlformats.org/drawingml/2006/main"/>
        <a:p xmlns:a="http://schemas.openxmlformats.org/drawingml/2006/main">
          <a:endParaRPr lang="de-DE"/>
        </a:p>
      </cdr:txBody>
    </cdr:sp>
  </cdr:relSizeAnchor>
  <cdr:relSizeAnchor xmlns:cdr="http://schemas.openxmlformats.org/drawingml/2006/chartDrawing">
    <cdr:from>
      <cdr:x>0.05425</cdr:x>
      <cdr:y>0.22498</cdr:y>
    </cdr:from>
    <cdr:to>
      <cdr:x>0.15232</cdr:x>
      <cdr:y>0.32875</cdr:y>
    </cdr:to>
    <cdr:sp macro="" textlink="">
      <cdr:nvSpPr>
        <cdr:cNvPr id="5" name="Textfeld 6"/>
        <cdr:cNvSpPr txBox="1"/>
      </cdr:nvSpPr>
      <cdr:spPr>
        <a:xfrm xmlns:a="http://schemas.openxmlformats.org/drawingml/2006/main">
          <a:off x="438200" y="867544"/>
          <a:ext cx="792088" cy="400110"/>
        </a:xfrm>
        <a:prstGeom xmlns:a="http://schemas.openxmlformats.org/drawingml/2006/main" prst="rect">
          <a:avLst/>
        </a:prstGeom>
        <a:noFill xmlns:a="http://schemas.openxmlformats.org/drawingml/2006/main"/>
      </cdr:spPr>
      <cdr:txBody>
        <a:bodyPr xmlns:a="http://schemas.openxmlformats.org/drawingml/2006/main" vert="horz" wrap="square" rtlCol="0">
          <a:spAutoFit/>
        </a:bodyPr>
        <a:lstStyle xmlns:a="http://schemas.openxmlformats.org/drawingml/2006/main">
          <a:defPPr>
            <a:defRPr lang="en-GB"/>
          </a:defPPr>
          <a:lvl1pPr algn="l" rtl="0" fontAlgn="base">
            <a:lnSpc>
              <a:spcPts val="2400"/>
            </a:lnSpc>
            <a:spcBef>
              <a:spcPct val="50000"/>
            </a:spcBef>
            <a:spcAft>
              <a:spcPct val="0"/>
            </a:spcAft>
            <a:defRPr kern="1200">
              <a:solidFill>
                <a:schemeClr val="tx1"/>
              </a:solidFill>
              <a:latin typeface="Arial" pitchFamily="34" charset="0"/>
              <a:ea typeface="+mn-ea"/>
              <a:cs typeface="+mn-cs"/>
            </a:defRPr>
          </a:lvl1pPr>
          <a:lvl2pPr marL="457200" algn="l" rtl="0" fontAlgn="base">
            <a:lnSpc>
              <a:spcPts val="2400"/>
            </a:lnSpc>
            <a:spcBef>
              <a:spcPct val="50000"/>
            </a:spcBef>
            <a:spcAft>
              <a:spcPct val="0"/>
            </a:spcAft>
            <a:defRPr kern="1200">
              <a:solidFill>
                <a:schemeClr val="tx1"/>
              </a:solidFill>
              <a:latin typeface="Arial" pitchFamily="34" charset="0"/>
              <a:ea typeface="+mn-ea"/>
              <a:cs typeface="+mn-cs"/>
            </a:defRPr>
          </a:lvl2pPr>
          <a:lvl3pPr marL="914400" algn="l" rtl="0" fontAlgn="base">
            <a:lnSpc>
              <a:spcPts val="2400"/>
            </a:lnSpc>
            <a:spcBef>
              <a:spcPct val="50000"/>
            </a:spcBef>
            <a:spcAft>
              <a:spcPct val="0"/>
            </a:spcAft>
            <a:defRPr kern="1200">
              <a:solidFill>
                <a:schemeClr val="tx1"/>
              </a:solidFill>
              <a:latin typeface="Arial" pitchFamily="34" charset="0"/>
              <a:ea typeface="+mn-ea"/>
              <a:cs typeface="+mn-cs"/>
            </a:defRPr>
          </a:lvl3pPr>
          <a:lvl4pPr marL="1371600" algn="l" rtl="0" fontAlgn="base">
            <a:lnSpc>
              <a:spcPts val="2400"/>
            </a:lnSpc>
            <a:spcBef>
              <a:spcPct val="50000"/>
            </a:spcBef>
            <a:spcAft>
              <a:spcPct val="0"/>
            </a:spcAft>
            <a:defRPr kern="1200">
              <a:solidFill>
                <a:schemeClr val="tx1"/>
              </a:solidFill>
              <a:latin typeface="Arial" pitchFamily="34" charset="0"/>
              <a:ea typeface="+mn-ea"/>
              <a:cs typeface="+mn-cs"/>
            </a:defRPr>
          </a:lvl4pPr>
          <a:lvl5pPr marL="1828800" algn="l" rtl="0" fontAlgn="base">
            <a:lnSpc>
              <a:spcPts val="2400"/>
            </a:lnSpc>
            <a:spcBef>
              <a:spcPct val="5000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r>
            <a:rPr lang="de-DE" sz="1100" dirty="0" smtClean="0"/>
            <a:t>25.473</a:t>
          </a:r>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4" y="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nSpc>
                <a:spcPct val="100000"/>
              </a:lnSpc>
              <a:spcBef>
                <a:spcPct val="0"/>
              </a:spcBef>
              <a:defRPr sz="1200">
                <a:latin typeface="Arial" charset="0"/>
              </a:defRPr>
            </a:lvl1pPr>
          </a:lstStyle>
          <a:p>
            <a:pPr>
              <a:defRPr/>
            </a:pPr>
            <a:endParaRPr lang="de-DE"/>
          </a:p>
        </p:txBody>
      </p:sp>
      <p:sp>
        <p:nvSpPr>
          <p:cNvPr id="17411" name="Rectangle 3"/>
          <p:cNvSpPr>
            <a:spLocks noGrp="1" noChangeArrowheads="1"/>
          </p:cNvSpPr>
          <p:nvPr>
            <p:ph type="dt" sz="quarter" idx="1"/>
          </p:nvPr>
        </p:nvSpPr>
        <p:spPr bwMode="auto">
          <a:xfrm>
            <a:off x="3848648" y="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r">
              <a:lnSpc>
                <a:spcPct val="100000"/>
              </a:lnSpc>
              <a:spcBef>
                <a:spcPct val="0"/>
              </a:spcBef>
              <a:defRPr sz="1200">
                <a:latin typeface="Arial" charset="0"/>
              </a:defRPr>
            </a:lvl1pPr>
          </a:lstStyle>
          <a:p>
            <a:pPr>
              <a:defRPr/>
            </a:pPr>
            <a:endParaRPr lang="de-DE"/>
          </a:p>
        </p:txBody>
      </p:sp>
      <p:sp>
        <p:nvSpPr>
          <p:cNvPr id="17412" name="Rectangle 4"/>
          <p:cNvSpPr>
            <a:spLocks noGrp="1" noChangeArrowheads="1"/>
          </p:cNvSpPr>
          <p:nvPr>
            <p:ph type="ftr" sz="quarter" idx="2"/>
          </p:nvPr>
        </p:nvSpPr>
        <p:spPr bwMode="auto">
          <a:xfrm>
            <a:off x="4" y="9408982"/>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nSpc>
                <a:spcPct val="100000"/>
              </a:lnSpc>
              <a:spcBef>
                <a:spcPct val="0"/>
              </a:spcBef>
              <a:defRPr sz="1200">
                <a:latin typeface="Arial" charset="0"/>
              </a:defRPr>
            </a:lvl1pPr>
          </a:lstStyle>
          <a:p>
            <a:pPr>
              <a:defRPr/>
            </a:pPr>
            <a:endParaRPr lang="de-DE"/>
          </a:p>
        </p:txBody>
      </p:sp>
      <p:sp>
        <p:nvSpPr>
          <p:cNvPr id="17413" name="Rectangle 5"/>
          <p:cNvSpPr>
            <a:spLocks noGrp="1" noChangeArrowheads="1"/>
          </p:cNvSpPr>
          <p:nvPr>
            <p:ph type="sldNum" sz="quarter" idx="3"/>
          </p:nvPr>
        </p:nvSpPr>
        <p:spPr bwMode="auto">
          <a:xfrm>
            <a:off x="3848648" y="9408982"/>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r">
              <a:lnSpc>
                <a:spcPct val="100000"/>
              </a:lnSpc>
              <a:spcBef>
                <a:spcPct val="0"/>
              </a:spcBef>
              <a:defRPr sz="1200">
                <a:latin typeface="Arial" charset="0"/>
              </a:defRPr>
            </a:lvl1pPr>
          </a:lstStyle>
          <a:p>
            <a:pPr>
              <a:defRPr/>
            </a:pPr>
            <a:fld id="{758E7161-9886-426A-ABA0-5B6CE8803E69}" type="slidenum">
              <a:rPr lang="de-DE"/>
              <a:pPr>
                <a:defRPr/>
              </a:pPr>
              <a:t>‹Nr.›</a:t>
            </a:fld>
            <a:endParaRPr lang="de-DE"/>
          </a:p>
        </p:txBody>
      </p:sp>
    </p:spTree>
    <p:extLst>
      <p:ext uri="{BB962C8B-B14F-4D97-AF65-F5344CB8AC3E}">
        <p14:creationId xmlns:p14="http://schemas.microsoft.com/office/powerpoint/2010/main" val="249753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4" y="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nSpc>
                <a:spcPct val="100000"/>
              </a:lnSpc>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3848648" y="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r">
              <a:lnSpc>
                <a:spcPct val="100000"/>
              </a:lnSpc>
              <a:spcBef>
                <a:spcPct val="0"/>
              </a:spcBef>
              <a:defRPr sz="1200">
                <a:latin typeface="Arial" charset="0"/>
              </a:defRPr>
            </a:lvl1pPr>
          </a:lstStyle>
          <a:p>
            <a:pPr>
              <a:defRPr/>
            </a:pPr>
            <a:endParaRPr lang="en-GB"/>
          </a:p>
        </p:txBody>
      </p:sp>
      <p:sp>
        <p:nvSpPr>
          <p:cNvPr id="6148"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9450" y="4705351"/>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4" y="9408982"/>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nSpc>
                <a:spcPct val="100000"/>
              </a:lnSpc>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3848648" y="9408982"/>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r">
              <a:lnSpc>
                <a:spcPct val="100000"/>
              </a:lnSpc>
              <a:spcBef>
                <a:spcPct val="0"/>
              </a:spcBef>
              <a:defRPr sz="1200">
                <a:latin typeface="Arial" charset="0"/>
              </a:defRPr>
            </a:lvl1pPr>
          </a:lstStyle>
          <a:p>
            <a:pPr>
              <a:defRPr/>
            </a:pPr>
            <a:fld id="{8F7FAD2C-09AA-4588-BE0C-5651827A2686}" type="slidenum">
              <a:rPr lang="en-GB"/>
              <a:pPr>
                <a:defRPr/>
              </a:pPr>
              <a:t>‹Nr.›</a:t>
            </a:fld>
            <a:endParaRPr lang="en-GB"/>
          </a:p>
        </p:txBody>
      </p:sp>
    </p:spTree>
    <p:extLst>
      <p:ext uri="{BB962C8B-B14F-4D97-AF65-F5344CB8AC3E}">
        <p14:creationId xmlns:p14="http://schemas.microsoft.com/office/powerpoint/2010/main" val="31754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F7FAD2C-09AA-4588-BE0C-5651827A2686}" type="slidenum">
              <a:rPr lang="en-GB" smtClean="0"/>
              <a:pPr>
                <a:defRPr/>
              </a:pPr>
              <a:t>1</a:t>
            </a:fld>
            <a:endParaRPr lang="en-GB"/>
          </a:p>
        </p:txBody>
      </p:sp>
    </p:spTree>
    <p:extLst>
      <p:ext uri="{BB962C8B-B14F-4D97-AF65-F5344CB8AC3E}">
        <p14:creationId xmlns:p14="http://schemas.microsoft.com/office/powerpoint/2010/main" val="390277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F7FAD2C-09AA-4588-BE0C-5651827A2686}" type="slidenum">
              <a:rPr lang="en-GB" smtClean="0"/>
              <a:pPr>
                <a:defRPr/>
              </a:pPr>
              <a:t>3</a:t>
            </a:fld>
            <a:endParaRPr lang="en-GB"/>
          </a:p>
        </p:txBody>
      </p:sp>
    </p:spTree>
    <p:extLst>
      <p:ext uri="{BB962C8B-B14F-4D97-AF65-F5344CB8AC3E}">
        <p14:creationId xmlns:p14="http://schemas.microsoft.com/office/powerpoint/2010/main" val="366720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F7FAD2C-09AA-4588-BE0C-5651827A2686}" type="slidenum">
              <a:rPr lang="en-GB" smtClean="0"/>
              <a:pPr>
                <a:defRPr/>
              </a:pPr>
              <a:t>4</a:t>
            </a:fld>
            <a:endParaRPr lang="en-GB"/>
          </a:p>
        </p:txBody>
      </p:sp>
    </p:spTree>
    <p:extLst>
      <p:ext uri="{BB962C8B-B14F-4D97-AF65-F5344CB8AC3E}">
        <p14:creationId xmlns:p14="http://schemas.microsoft.com/office/powerpoint/2010/main" val="3667206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5105400"/>
            <a:ext cx="9144000" cy="1752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Rectangle 15"/>
          <p:cNvSpPr>
            <a:spLocks noChangeArrowheads="1"/>
          </p:cNvSpPr>
          <p:nvPr/>
        </p:nvSpPr>
        <p:spPr bwMode="auto">
          <a:xfrm>
            <a:off x="0" y="0"/>
            <a:ext cx="9144000" cy="1752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6" name="Picture 24" descr="C:\Temp\CO DiSIGN\Signets_ArGlSo\hohe_AufloÌˆsung\MV_ArGlSo_L_RGB\MV_ArGlSo_L_RGB.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7775" y="0"/>
            <a:ext cx="281622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533400" y="5715000"/>
            <a:ext cx="8077200" cy="600075"/>
          </a:xfrm>
        </p:spPr>
        <p:txBody>
          <a:bodyPr/>
          <a:lstStyle>
            <a:lvl1pPr>
              <a:defRPr sz="1600">
                <a:solidFill>
                  <a:schemeClr val="bg1"/>
                </a:solidFill>
              </a:defRPr>
            </a:lvl1pPr>
          </a:lstStyle>
          <a:p>
            <a:pPr lvl="0"/>
            <a:r>
              <a:rPr lang="de-DE" noProof="0" smtClean="0"/>
              <a:t>Formatvorlage des Untertitelmasters durch Klicken bearbeiten</a:t>
            </a:r>
          </a:p>
        </p:txBody>
      </p:sp>
      <p:sp>
        <p:nvSpPr>
          <p:cNvPr id="4098" name="Rectangle 2"/>
          <p:cNvSpPr>
            <a:spLocks noGrp="1" noChangeArrowheads="1"/>
          </p:cNvSpPr>
          <p:nvPr>
            <p:ph type="ctrTitle"/>
          </p:nvPr>
        </p:nvSpPr>
        <p:spPr>
          <a:xfrm>
            <a:off x="533400" y="5380038"/>
            <a:ext cx="8077200" cy="533400"/>
          </a:xfrm>
        </p:spPr>
        <p:txBody>
          <a:bodyPr/>
          <a:lstStyle>
            <a:lvl1pPr>
              <a:defRPr sz="1800">
                <a:solidFill>
                  <a:schemeClr val="bg1"/>
                </a:solidFill>
              </a:defRPr>
            </a:lvl1pPr>
          </a:lstStyle>
          <a:p>
            <a:pPr lvl="0"/>
            <a:r>
              <a:rPr lang="de-DE" noProof="0" smtClean="0"/>
              <a:t>Titelmasterformat durch Klicken bearbeiten</a:t>
            </a:r>
            <a:endParaRPr lang="en-GB" noProof="0" smtClean="0"/>
          </a:p>
        </p:txBody>
      </p:sp>
    </p:spTree>
    <p:extLst>
      <p:ext uri="{BB962C8B-B14F-4D97-AF65-F5344CB8AC3E}">
        <p14:creationId xmlns:p14="http://schemas.microsoft.com/office/powerpoint/2010/main" val="280697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245B29AF-73E2-4807-ADA8-010A8CC6B0D5}" type="slidenum">
              <a:rPr lang="de-DE"/>
              <a:pPr>
                <a:defRPr/>
              </a:pPr>
              <a:t>‹Nr.›</a:t>
            </a:fld>
            <a:endParaRPr lang="en-GB"/>
          </a:p>
        </p:txBody>
      </p:sp>
    </p:spTree>
    <p:extLst>
      <p:ext uri="{BB962C8B-B14F-4D97-AF65-F5344CB8AC3E}">
        <p14:creationId xmlns:p14="http://schemas.microsoft.com/office/powerpoint/2010/main" val="41117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1524000"/>
            <a:ext cx="2019300" cy="43894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3400" y="1524000"/>
            <a:ext cx="5905500" cy="43894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2EDAD64E-888B-4C21-8F6E-DA6B622584F3}" type="slidenum">
              <a:rPr lang="de-DE"/>
              <a:pPr>
                <a:defRPr/>
              </a:pPr>
              <a:t>‹Nr.›</a:t>
            </a:fld>
            <a:endParaRPr lang="en-GB"/>
          </a:p>
        </p:txBody>
      </p:sp>
    </p:spTree>
    <p:extLst>
      <p:ext uri="{BB962C8B-B14F-4D97-AF65-F5344CB8AC3E}">
        <p14:creationId xmlns:p14="http://schemas.microsoft.com/office/powerpoint/2010/main" val="34469812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lvl="0">
              <a:defRPr/>
            </a:pPr>
            <a:r>
              <a:rPr lang="de-DE" smtClean="0">
                <a:solidFill>
                  <a:srgbClr val="FFFFFF"/>
                </a:solidFill>
              </a:rPr>
              <a:t>Greifswald, 23. Oktober 2013 </a:t>
            </a:r>
            <a:endParaRPr lang="de-DE" dirty="0">
              <a:solidFill>
                <a:srgbClr val="FFFFFF"/>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BF70235-C7F8-426D-B320-2FC84A1C1A52}" type="slidenum">
              <a:rPr lang="de-DE"/>
              <a:pPr>
                <a:defRPr/>
              </a:pPr>
              <a:t>‹Nr.›</a:t>
            </a:fld>
            <a:endParaRPr lang="en-GB"/>
          </a:p>
        </p:txBody>
      </p:sp>
    </p:spTree>
    <p:extLst>
      <p:ext uri="{BB962C8B-B14F-4D97-AF65-F5344CB8AC3E}">
        <p14:creationId xmlns:p14="http://schemas.microsoft.com/office/powerpoint/2010/main" val="4123783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5" name="Rectangle 6"/>
          <p:cNvSpPr>
            <a:spLocks noGrp="1" noChangeArrowheads="1"/>
          </p:cNvSpPr>
          <p:nvPr>
            <p:ph type="sldNum" sz="quarter" idx="11"/>
          </p:nvPr>
        </p:nvSpPr>
        <p:spPr>
          <a:ln/>
        </p:spPr>
        <p:txBody>
          <a:bodyPr/>
          <a:lstStyle>
            <a:lvl1pPr>
              <a:defRPr/>
            </a:lvl1pPr>
          </a:lstStyle>
          <a:p>
            <a:pPr>
              <a:defRPr/>
            </a:pPr>
            <a:fld id="{A1D70145-2565-4748-A47B-E15689AFF84A}" type="slidenum">
              <a:rPr lang="de-DE"/>
              <a:pPr>
                <a:defRPr/>
              </a:pPr>
              <a:t>‹Nr.›</a:t>
            </a:fld>
            <a:endParaRPr lang="en-GB"/>
          </a:p>
        </p:txBody>
      </p:sp>
    </p:spTree>
    <p:extLst>
      <p:ext uri="{BB962C8B-B14F-4D97-AF65-F5344CB8AC3E}">
        <p14:creationId xmlns:p14="http://schemas.microsoft.com/office/powerpoint/2010/main" val="209343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3400" y="2057400"/>
            <a:ext cx="39624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2057400"/>
            <a:ext cx="39624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solidFill>
                  <a:srgbClr val="FFFFFF"/>
                </a:solidFill>
              </a:rPr>
              <a:t>Greifswald, 23. Oktober 2013 </a:t>
            </a:r>
            <a:endParaRPr lang="de-DE" dirty="0"/>
          </a:p>
        </p:txBody>
      </p:sp>
      <p:sp>
        <p:nvSpPr>
          <p:cNvPr id="6" name="Rectangle 6"/>
          <p:cNvSpPr>
            <a:spLocks noGrp="1" noChangeArrowheads="1"/>
          </p:cNvSpPr>
          <p:nvPr>
            <p:ph type="sldNum" sz="quarter" idx="11"/>
          </p:nvPr>
        </p:nvSpPr>
        <p:spPr>
          <a:ln/>
        </p:spPr>
        <p:txBody>
          <a:bodyPr/>
          <a:lstStyle>
            <a:lvl1pPr>
              <a:defRPr/>
            </a:lvl1pPr>
          </a:lstStyle>
          <a:p>
            <a:pPr>
              <a:defRPr/>
            </a:pPr>
            <a:fld id="{B346AECC-91BD-4F7B-BABF-95F7AC2CECBF}" type="slidenum">
              <a:rPr lang="de-DE"/>
              <a:pPr>
                <a:defRPr/>
              </a:pPr>
              <a:t>‹Nr.›</a:t>
            </a:fld>
            <a:endParaRPr lang="en-GB"/>
          </a:p>
        </p:txBody>
      </p:sp>
    </p:spTree>
    <p:extLst>
      <p:ext uri="{BB962C8B-B14F-4D97-AF65-F5344CB8AC3E}">
        <p14:creationId xmlns:p14="http://schemas.microsoft.com/office/powerpoint/2010/main" val="32640530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8" name="Rectangle 6"/>
          <p:cNvSpPr>
            <a:spLocks noGrp="1" noChangeArrowheads="1"/>
          </p:cNvSpPr>
          <p:nvPr>
            <p:ph type="sldNum" sz="quarter" idx="11"/>
          </p:nvPr>
        </p:nvSpPr>
        <p:spPr>
          <a:ln/>
        </p:spPr>
        <p:txBody>
          <a:bodyPr/>
          <a:lstStyle>
            <a:lvl1pPr>
              <a:defRPr/>
            </a:lvl1pPr>
          </a:lstStyle>
          <a:p>
            <a:pPr>
              <a:defRPr/>
            </a:pPr>
            <a:fld id="{4858BD21-6403-4E5A-AA0D-9DDCB441625C}" type="slidenum">
              <a:rPr lang="de-DE"/>
              <a:pPr>
                <a:defRPr/>
              </a:pPr>
              <a:t>‹Nr.›</a:t>
            </a:fld>
            <a:endParaRPr lang="en-GB"/>
          </a:p>
        </p:txBody>
      </p:sp>
    </p:spTree>
    <p:extLst>
      <p:ext uri="{BB962C8B-B14F-4D97-AF65-F5344CB8AC3E}">
        <p14:creationId xmlns:p14="http://schemas.microsoft.com/office/powerpoint/2010/main" val="281875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4" name="Rectangle 6"/>
          <p:cNvSpPr>
            <a:spLocks noGrp="1" noChangeArrowheads="1"/>
          </p:cNvSpPr>
          <p:nvPr>
            <p:ph type="sldNum" sz="quarter" idx="11"/>
          </p:nvPr>
        </p:nvSpPr>
        <p:spPr>
          <a:ln/>
        </p:spPr>
        <p:txBody>
          <a:bodyPr/>
          <a:lstStyle>
            <a:lvl1pPr>
              <a:defRPr/>
            </a:lvl1pPr>
          </a:lstStyle>
          <a:p>
            <a:pPr>
              <a:defRPr/>
            </a:pPr>
            <a:fld id="{006C9657-1A99-40BF-8EA0-DB508CAC0484}" type="slidenum">
              <a:rPr lang="de-DE"/>
              <a:pPr>
                <a:defRPr/>
              </a:pPr>
              <a:t>‹Nr.›</a:t>
            </a:fld>
            <a:endParaRPr lang="en-GB"/>
          </a:p>
        </p:txBody>
      </p:sp>
    </p:spTree>
    <p:extLst>
      <p:ext uri="{BB962C8B-B14F-4D97-AF65-F5344CB8AC3E}">
        <p14:creationId xmlns:p14="http://schemas.microsoft.com/office/powerpoint/2010/main" val="20291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3" name="Rectangle 6"/>
          <p:cNvSpPr>
            <a:spLocks noGrp="1" noChangeArrowheads="1"/>
          </p:cNvSpPr>
          <p:nvPr>
            <p:ph type="sldNum" sz="quarter" idx="11"/>
          </p:nvPr>
        </p:nvSpPr>
        <p:spPr>
          <a:ln/>
        </p:spPr>
        <p:txBody>
          <a:bodyPr/>
          <a:lstStyle>
            <a:lvl1pPr>
              <a:defRPr/>
            </a:lvl1pPr>
          </a:lstStyle>
          <a:p>
            <a:pPr>
              <a:defRPr/>
            </a:pPr>
            <a:fld id="{A5586C6A-284A-488E-8136-C8AF2A553165}" type="slidenum">
              <a:rPr lang="de-DE"/>
              <a:pPr>
                <a:defRPr/>
              </a:pPr>
              <a:t>‹Nr.›</a:t>
            </a:fld>
            <a:endParaRPr lang="en-GB"/>
          </a:p>
        </p:txBody>
      </p:sp>
    </p:spTree>
    <p:extLst>
      <p:ext uri="{BB962C8B-B14F-4D97-AF65-F5344CB8AC3E}">
        <p14:creationId xmlns:p14="http://schemas.microsoft.com/office/powerpoint/2010/main" val="277825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1AAD7A20-251C-4BC7-B789-AB5815CB1910}" type="slidenum">
              <a:rPr lang="de-DE"/>
              <a:pPr>
                <a:defRPr/>
              </a:pPr>
              <a:t>‹Nr.›</a:t>
            </a:fld>
            <a:endParaRPr lang="en-GB"/>
          </a:p>
        </p:txBody>
      </p:sp>
    </p:spTree>
    <p:extLst>
      <p:ext uri="{BB962C8B-B14F-4D97-AF65-F5344CB8AC3E}">
        <p14:creationId xmlns:p14="http://schemas.microsoft.com/office/powerpoint/2010/main" val="109029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de-DE" smtClean="0"/>
              <a:t>Greifswald, 23. Oktober 2013 </a:t>
            </a:r>
            <a:endParaRPr lang="de-DE"/>
          </a:p>
        </p:txBody>
      </p:sp>
      <p:sp>
        <p:nvSpPr>
          <p:cNvPr id="6" name="Rectangle 6"/>
          <p:cNvSpPr>
            <a:spLocks noGrp="1" noChangeArrowheads="1"/>
          </p:cNvSpPr>
          <p:nvPr>
            <p:ph type="sldNum" sz="quarter" idx="11"/>
          </p:nvPr>
        </p:nvSpPr>
        <p:spPr>
          <a:ln/>
        </p:spPr>
        <p:txBody>
          <a:bodyPr/>
          <a:lstStyle>
            <a:lvl1pPr>
              <a:defRPr/>
            </a:lvl1pPr>
          </a:lstStyle>
          <a:p>
            <a:pPr>
              <a:defRPr/>
            </a:pPr>
            <a:fld id="{88DCAD3F-CDC5-4D68-B1F5-681EDF4650A0}" type="slidenum">
              <a:rPr lang="de-DE"/>
              <a:pPr>
                <a:defRPr/>
              </a:pPr>
              <a:t>‹Nr.›</a:t>
            </a:fld>
            <a:endParaRPr lang="en-GB"/>
          </a:p>
        </p:txBody>
      </p:sp>
    </p:spTree>
    <p:extLst>
      <p:ext uri="{BB962C8B-B14F-4D97-AF65-F5344CB8AC3E}">
        <p14:creationId xmlns:p14="http://schemas.microsoft.com/office/powerpoint/2010/main" val="258064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026" name="Picture 9" descr="head_folge"/>
          <p:cNvPicPr preferRelativeResize="0">
            <a:picLocks noChangeArrowheads="1"/>
          </p:cNvPicPr>
          <p:nvPr/>
        </p:nvPicPr>
        <p:blipFill>
          <a:blip r:embed="rId13" cstate="print">
            <a:extLst>
              <a:ext uri="{28A0092B-C50C-407E-A947-70E740481C1C}">
                <a14:useLocalDpi xmlns:a14="http://schemas.microsoft.com/office/drawing/2010/main" val="0"/>
              </a:ext>
            </a:extLst>
          </a:blip>
          <a:srcRect r="32523"/>
          <a:stretch>
            <a:fillRect/>
          </a:stretch>
        </p:blipFill>
        <p:spPr bwMode="auto">
          <a:xfrm>
            <a:off x="0" y="6237288"/>
            <a:ext cx="9144000" cy="6207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533400" y="1524000"/>
            <a:ext cx="8077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Mastertitelformat bearbeiten</a:t>
            </a:r>
            <a:endParaRPr lang="en-GB" smtClean="0"/>
          </a:p>
        </p:txBody>
      </p:sp>
      <p:sp>
        <p:nvSpPr>
          <p:cNvPr id="1028" name="Rectangle 3"/>
          <p:cNvSpPr>
            <a:spLocks noGrp="1" noChangeArrowheads="1"/>
          </p:cNvSpPr>
          <p:nvPr>
            <p:ph type="body" idx="1"/>
          </p:nvPr>
        </p:nvSpPr>
        <p:spPr bwMode="auto">
          <a:xfrm>
            <a:off x="533400" y="2057400"/>
            <a:ext cx="8077200" cy="385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Fließtext</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smtClean="0"/>
          </a:p>
        </p:txBody>
      </p:sp>
      <p:sp>
        <p:nvSpPr>
          <p:cNvPr id="2" name="Rectangle 4"/>
          <p:cNvSpPr>
            <a:spLocks noGrp="1" noChangeArrowheads="1"/>
          </p:cNvSpPr>
          <p:nvPr>
            <p:ph type="dt" sz="half" idx="2"/>
          </p:nvPr>
        </p:nvSpPr>
        <p:spPr bwMode="auto">
          <a:xfrm>
            <a:off x="533400" y="6400800"/>
            <a:ext cx="38989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b="1">
                <a:solidFill>
                  <a:schemeClr val="bg1"/>
                </a:solidFill>
                <a:latin typeface="Arial" charset="0"/>
              </a:defRPr>
            </a:lvl1pPr>
          </a:lstStyle>
          <a:p>
            <a:pPr>
              <a:defRPr/>
            </a:pPr>
            <a:r>
              <a:rPr lang="de-DE" smtClean="0"/>
              <a:t>Greifswald, 23. Oktober 2013 </a:t>
            </a:r>
            <a:endParaRPr lang="de-DE"/>
          </a:p>
        </p:txBody>
      </p:sp>
      <p:sp>
        <p:nvSpPr>
          <p:cNvPr id="1030" name="Rectangle 6"/>
          <p:cNvSpPr>
            <a:spLocks noGrp="1" noChangeArrowheads="1"/>
          </p:cNvSpPr>
          <p:nvPr>
            <p:ph type="sldNum" sz="quarter" idx="4"/>
          </p:nvPr>
        </p:nvSpPr>
        <p:spPr bwMode="auto">
          <a:xfrm>
            <a:off x="7759700" y="6400800"/>
            <a:ext cx="850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2"/>
                </a:solidFill>
                <a:latin typeface="Arial" charset="0"/>
              </a:defRPr>
            </a:lvl1pPr>
          </a:lstStyle>
          <a:p>
            <a:pPr>
              <a:defRPr/>
            </a:pPr>
            <a:fld id="{624C3DEE-1A8B-4B15-82F7-3BEFF55C1BBE}" type="slidenum">
              <a:rPr lang="de-DE"/>
              <a:pPr>
                <a:defRPr/>
              </a:pPr>
              <a:t>‹Nr.›</a:t>
            </a:fld>
            <a:endParaRPr lang="en-GB"/>
          </a:p>
        </p:txBody>
      </p:sp>
      <p:pic>
        <p:nvPicPr>
          <p:cNvPr id="1031" name="Picture 13" descr="head_folge"/>
          <p:cNvPicPr preferRelativeResize="0">
            <a:picLocks noChangeArrowheads="1"/>
          </p:cNvPicPr>
          <p:nvPr/>
        </p:nvPicPr>
        <p:blipFill>
          <a:blip r:embed="rId13" cstate="print">
            <a:extLst>
              <a:ext uri="{28A0092B-C50C-407E-A947-70E740481C1C}">
                <a14:useLocalDpi xmlns:a14="http://schemas.microsoft.com/office/drawing/2010/main" val="0"/>
              </a:ext>
            </a:extLst>
          </a:blip>
          <a:srcRect r="32523"/>
          <a:stretch>
            <a:fillRect/>
          </a:stretch>
        </p:blipFill>
        <p:spPr bwMode="auto">
          <a:xfrm>
            <a:off x="0" y="0"/>
            <a:ext cx="9144000" cy="12334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2" name="Picture 24" descr="C:\Temp\CO DiSIGN\Signets_ArGlSo\hohe_AufloÌˆsung\MV_ArGlSo_L_RGB\MV_ArGlSo_L_RGB.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840538" y="0"/>
            <a:ext cx="23034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p:txStyles>
    <p:title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p:titleStyle>
    <p:bodyStyle>
      <a:lvl1pPr marL="342900" indent="-342900" algn="l" rtl="0" eaLnBrk="1" fontAlgn="base" hangingPunct="1">
        <a:lnSpc>
          <a:spcPct val="115000"/>
        </a:lnSpc>
        <a:spcBef>
          <a:spcPct val="35000"/>
        </a:spcBef>
        <a:spcAft>
          <a:spcPct val="0"/>
        </a:spcAft>
        <a:buClr>
          <a:schemeClr val="tx2"/>
        </a:buClr>
        <a:buSzPct val="75000"/>
        <a:buFont typeface="Monotype Sorts"/>
        <a:defRPr>
          <a:solidFill>
            <a:schemeClr val="tx1"/>
          </a:solidFill>
          <a:latin typeface="+mn-lt"/>
          <a:ea typeface="+mn-ea"/>
          <a:cs typeface="+mn-cs"/>
        </a:defRPr>
      </a:lvl1pPr>
      <a:lvl2pPr marL="263525" indent="-261938" algn="l" rtl="0" eaLnBrk="1" fontAlgn="base" hangingPunct="1">
        <a:lnSpc>
          <a:spcPct val="115000"/>
        </a:lnSpc>
        <a:spcBef>
          <a:spcPct val="35000"/>
        </a:spcBef>
        <a:spcAft>
          <a:spcPct val="0"/>
        </a:spcAft>
        <a:buClr>
          <a:schemeClr val="tx2"/>
        </a:buClr>
        <a:buSzPct val="75000"/>
        <a:buFont typeface="Monotype Sorts"/>
        <a:buChar char="n"/>
        <a:defRPr>
          <a:solidFill>
            <a:schemeClr val="tx1"/>
          </a:solidFill>
          <a:latin typeface="+mn-lt"/>
        </a:defRPr>
      </a:lvl2pPr>
      <a:lvl3pPr marL="539750" indent="-274638" algn="l" rtl="0" eaLnBrk="1" fontAlgn="base" hangingPunct="1">
        <a:lnSpc>
          <a:spcPct val="115000"/>
        </a:lnSpc>
        <a:spcBef>
          <a:spcPct val="35000"/>
        </a:spcBef>
        <a:spcAft>
          <a:spcPct val="0"/>
        </a:spcAft>
        <a:buClr>
          <a:schemeClr val="tx2"/>
        </a:buClr>
        <a:buSzPct val="75000"/>
        <a:buFont typeface="Monotype Sorts"/>
        <a:buChar char="n"/>
        <a:defRPr sz="1600">
          <a:solidFill>
            <a:schemeClr val="tx1"/>
          </a:solidFill>
          <a:latin typeface="+mn-lt"/>
        </a:defRPr>
      </a:lvl3pPr>
      <a:lvl4pPr marL="806450" indent="-265113" algn="l" rtl="0" eaLnBrk="1" fontAlgn="base" hangingPunct="1">
        <a:lnSpc>
          <a:spcPct val="115000"/>
        </a:lnSpc>
        <a:spcBef>
          <a:spcPct val="35000"/>
        </a:spcBef>
        <a:spcAft>
          <a:spcPct val="0"/>
        </a:spcAft>
        <a:buClr>
          <a:schemeClr val="tx2"/>
        </a:buClr>
        <a:buSzPct val="75000"/>
        <a:buFont typeface="Monotype Sorts"/>
        <a:buChar char="n"/>
        <a:defRPr sz="1600">
          <a:solidFill>
            <a:schemeClr val="tx1"/>
          </a:solidFill>
          <a:latin typeface="+mn-lt"/>
        </a:defRPr>
      </a:lvl4pPr>
      <a:lvl5pPr marL="1073150" indent="-265113" algn="l" rtl="0" eaLnBrk="1" fontAlgn="base" hangingPunct="1">
        <a:lnSpc>
          <a:spcPct val="115000"/>
        </a:lnSpc>
        <a:spcBef>
          <a:spcPct val="35000"/>
        </a:spcBef>
        <a:spcAft>
          <a:spcPct val="0"/>
        </a:spcAft>
        <a:buClr>
          <a:schemeClr val="tx2"/>
        </a:buClr>
        <a:buSzPct val="75000"/>
        <a:buFont typeface="Monotype Sorts"/>
        <a:buChar char="n"/>
        <a:defRPr sz="1400">
          <a:solidFill>
            <a:schemeClr val="tx1"/>
          </a:solidFill>
          <a:latin typeface="+mn-lt"/>
        </a:defRPr>
      </a:lvl5pPr>
      <a:lvl6pPr marL="1530350" indent="-265113" algn="l" rtl="0" eaLnBrk="1" fontAlgn="base" hangingPunct="1">
        <a:lnSpc>
          <a:spcPct val="115000"/>
        </a:lnSpc>
        <a:spcBef>
          <a:spcPct val="35000"/>
        </a:spcBef>
        <a:spcAft>
          <a:spcPct val="0"/>
        </a:spcAft>
        <a:buClr>
          <a:schemeClr val="tx2"/>
        </a:buClr>
        <a:buSzPct val="75000"/>
        <a:buFont typeface="Monotype Sorts" pitchFamily="2" charset="2"/>
        <a:buChar char="n"/>
        <a:defRPr sz="1400">
          <a:solidFill>
            <a:schemeClr val="tx1"/>
          </a:solidFill>
          <a:latin typeface="+mn-lt"/>
        </a:defRPr>
      </a:lvl6pPr>
      <a:lvl7pPr marL="1987550" indent="-265113" algn="l" rtl="0" eaLnBrk="1" fontAlgn="base" hangingPunct="1">
        <a:lnSpc>
          <a:spcPct val="115000"/>
        </a:lnSpc>
        <a:spcBef>
          <a:spcPct val="35000"/>
        </a:spcBef>
        <a:spcAft>
          <a:spcPct val="0"/>
        </a:spcAft>
        <a:buClr>
          <a:schemeClr val="tx2"/>
        </a:buClr>
        <a:buSzPct val="75000"/>
        <a:buFont typeface="Monotype Sorts" pitchFamily="2" charset="2"/>
        <a:buChar char="n"/>
        <a:defRPr sz="1400">
          <a:solidFill>
            <a:schemeClr val="tx1"/>
          </a:solidFill>
          <a:latin typeface="+mn-lt"/>
        </a:defRPr>
      </a:lvl7pPr>
      <a:lvl8pPr marL="2444750" indent="-265113" algn="l" rtl="0" eaLnBrk="1" fontAlgn="base" hangingPunct="1">
        <a:lnSpc>
          <a:spcPct val="115000"/>
        </a:lnSpc>
        <a:spcBef>
          <a:spcPct val="35000"/>
        </a:spcBef>
        <a:spcAft>
          <a:spcPct val="0"/>
        </a:spcAft>
        <a:buClr>
          <a:schemeClr val="tx2"/>
        </a:buClr>
        <a:buSzPct val="75000"/>
        <a:buFont typeface="Monotype Sorts" pitchFamily="2" charset="2"/>
        <a:buChar char="n"/>
        <a:defRPr sz="1400">
          <a:solidFill>
            <a:schemeClr val="tx1"/>
          </a:solidFill>
          <a:latin typeface="+mn-lt"/>
        </a:defRPr>
      </a:lvl8pPr>
      <a:lvl9pPr marL="2901950" indent="-265113" algn="l" rtl="0" eaLnBrk="1" fontAlgn="base" hangingPunct="1">
        <a:lnSpc>
          <a:spcPct val="115000"/>
        </a:lnSpc>
        <a:spcBef>
          <a:spcPct val="35000"/>
        </a:spcBef>
        <a:spcAft>
          <a:spcPct val="0"/>
        </a:spcAft>
        <a:buClr>
          <a:schemeClr val="tx2"/>
        </a:buClr>
        <a:buSzPct val="75000"/>
        <a:buFont typeface="Monotype Sorts" pitchFamily="2" charset="2"/>
        <a:buChar char="n"/>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hyperlink" Target="file:///S:\IX-430%20Referat\Strategie\20121025%20Pflege%20%20Ausbildngsinitiative.doc"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lexsoft.de/cgi-bin/lexsoft/justizportal_nrw.cgi?t=147912115346059159&amp;sessionID=8700718011288920938&amp;source=link&amp;highlighting=off&amp;templateID=document&amp;chosenIndex=Dummy_nv_68&amp;xid=142987,104#jurabs_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4166" b="4167"/>
          <a:stretch>
            <a:fillRect/>
          </a:stretch>
        </p:blipFill>
        <p:spPr bwMode="auto">
          <a:xfrm>
            <a:off x="0" y="175260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ctrTitle"/>
          </p:nvPr>
        </p:nvSpPr>
        <p:spPr>
          <a:xfrm>
            <a:off x="395536" y="1844824"/>
            <a:ext cx="8280920" cy="1512168"/>
          </a:xfrm>
        </p:spPr>
        <p:txBody>
          <a:bodyPr/>
          <a:lstStyle/>
          <a:p>
            <a:pPr algn="ctr"/>
            <a:r>
              <a:rPr lang="de-DE" sz="2400" dirty="0" smtClean="0">
                <a:solidFill>
                  <a:srgbClr val="700000"/>
                </a:solidFill>
              </a:rPr>
              <a:t>Die Pflegestrategie des Landes unter den Rahmenbedingungen der Pflegestärkungsgesetze</a:t>
            </a:r>
            <a:br>
              <a:rPr lang="de-DE" sz="2400" dirty="0" smtClean="0">
                <a:solidFill>
                  <a:srgbClr val="700000"/>
                </a:solidFill>
              </a:rPr>
            </a:br>
            <a:endParaRPr lang="de-DE" sz="2400" dirty="0" smtClean="0">
              <a:solidFill>
                <a:srgbClr val="700000"/>
              </a:solidFill>
            </a:endParaRPr>
          </a:p>
        </p:txBody>
      </p:sp>
      <p:sp>
        <p:nvSpPr>
          <p:cNvPr id="3" name="Textfeld 2"/>
          <p:cNvSpPr txBox="1"/>
          <p:nvPr/>
        </p:nvSpPr>
        <p:spPr>
          <a:xfrm>
            <a:off x="395536" y="5362116"/>
            <a:ext cx="7848872" cy="1131079"/>
          </a:xfrm>
          <a:prstGeom prst="rect">
            <a:avLst/>
          </a:prstGeom>
          <a:noFill/>
        </p:spPr>
        <p:txBody>
          <a:bodyPr wrap="square" rtlCol="0">
            <a:spAutoFit/>
          </a:bodyPr>
          <a:lstStyle/>
          <a:p>
            <a:pPr>
              <a:lnSpc>
                <a:spcPct val="100000"/>
              </a:lnSpc>
            </a:pPr>
            <a:r>
              <a:rPr lang="de-DE" sz="1500" b="1" dirty="0" smtClean="0">
                <a:solidFill>
                  <a:schemeClr val="accent1">
                    <a:lumMod val="50000"/>
                  </a:schemeClr>
                </a:solidFill>
              </a:rPr>
              <a:t>4. Pflege- und Gesundheitskonferenz Vorpommern-Greifswald am 16.11.2016 </a:t>
            </a:r>
            <a:br>
              <a:rPr lang="de-DE" sz="1500" b="1" dirty="0" smtClean="0">
                <a:solidFill>
                  <a:schemeClr val="accent1">
                    <a:lumMod val="50000"/>
                  </a:schemeClr>
                </a:solidFill>
              </a:rPr>
            </a:br>
            <a:r>
              <a:rPr lang="de-DE" sz="1500" b="1" dirty="0" smtClean="0">
                <a:solidFill>
                  <a:schemeClr val="accent1">
                    <a:lumMod val="50000"/>
                  </a:schemeClr>
                </a:solidFill>
              </a:rPr>
              <a:t>in Greifswald</a:t>
            </a:r>
          </a:p>
          <a:p>
            <a:pPr>
              <a:lnSpc>
                <a:spcPct val="100000"/>
              </a:lnSpc>
            </a:pPr>
            <a:r>
              <a:rPr lang="de-DE" sz="1500" b="1" dirty="0" smtClean="0">
                <a:solidFill>
                  <a:schemeClr val="accent1">
                    <a:lumMod val="50000"/>
                  </a:schemeClr>
                </a:solidFill>
              </a:rPr>
              <a:t>Hartmut Renken, Abteilungsleiter Soziales, Ministerium für Soziales, Integration        und Gleichstellung  </a:t>
            </a:r>
            <a:endParaRPr lang="de-DE" sz="15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3635440096"/>
              </p:ext>
            </p:extLst>
          </p:nvPr>
        </p:nvGraphicFramePr>
        <p:xfrm>
          <a:off x="-14630" y="1268760"/>
          <a:ext cx="9144000" cy="464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10</a:t>
            </a:fld>
            <a:endParaRPr lang="en-GB" dirty="0"/>
          </a:p>
        </p:txBody>
      </p:sp>
      <p:sp>
        <p:nvSpPr>
          <p:cNvPr id="8" name="Titel 1"/>
          <p:cNvSpPr txBox="1">
            <a:spLocks/>
          </p:cNvSpPr>
          <p:nvPr/>
        </p:nvSpPr>
        <p:spPr bwMode="auto">
          <a:xfrm>
            <a:off x="251519" y="259648"/>
            <a:ext cx="6916133" cy="72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2. Eckpunkt:</a:t>
            </a:r>
          </a:p>
          <a:p>
            <a:r>
              <a:rPr lang="de-DE" sz="2000" dirty="0" smtClean="0">
                <a:solidFill>
                  <a:srgbClr val="287EA8"/>
                </a:solidFill>
              </a:rPr>
              <a:t>Fachkräftesicherung</a:t>
            </a:r>
            <a:endParaRPr lang="de-DE" sz="2000" dirty="0"/>
          </a:p>
        </p:txBody>
      </p:sp>
      <p:sp>
        <p:nvSpPr>
          <p:cNvPr id="4" name="Flussdiagramm: Alternativer Prozess 3">
            <a:hlinkClick r:id="rId7" action="ppaction://program"/>
          </p:cNvPr>
          <p:cNvSpPr/>
          <p:nvPr/>
        </p:nvSpPr>
        <p:spPr bwMode="auto">
          <a:xfrm>
            <a:off x="6091572" y="4005064"/>
            <a:ext cx="2771800" cy="1038582"/>
          </a:xfrm>
          <a:prstGeom prst="flowChartAlternateProcess">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algn="ctr">
              <a:lnSpc>
                <a:spcPts val="1000"/>
              </a:lnSpc>
              <a:spcBef>
                <a:spcPts val="600"/>
              </a:spcBef>
            </a:pPr>
            <a:r>
              <a:rPr lang="de-DE" sz="1200" b="1" dirty="0" smtClean="0">
                <a:solidFill>
                  <a:srgbClr val="C00000"/>
                </a:solidFill>
              </a:rPr>
              <a:t>Fachkräfteinitiative Pflege </a:t>
            </a:r>
            <a:r>
              <a:rPr lang="de-DE" sz="1200" b="1" dirty="0">
                <a:solidFill>
                  <a:srgbClr val="C00000"/>
                </a:solidFill>
              </a:rPr>
              <a:t>in </a:t>
            </a:r>
            <a:r>
              <a:rPr lang="de-DE" sz="1200" b="1" dirty="0" smtClean="0">
                <a:solidFill>
                  <a:srgbClr val="C00000"/>
                </a:solidFill>
              </a:rPr>
              <a:t>Mecklenburg-Vorpommern</a:t>
            </a:r>
          </a:p>
          <a:p>
            <a:pPr algn="ctr">
              <a:lnSpc>
                <a:spcPts val="1000"/>
              </a:lnSpc>
              <a:spcBef>
                <a:spcPts val="600"/>
              </a:spcBef>
            </a:pPr>
            <a:r>
              <a:rPr lang="de-DE" sz="1200" b="1" dirty="0" smtClean="0">
                <a:solidFill>
                  <a:srgbClr val="385242"/>
                </a:solidFill>
              </a:rPr>
              <a:t>Aktuell: auch mit Umsetzung der Empfehlungen des Sozialberichts 2015  zur Situation in den Pflegeberufen </a:t>
            </a:r>
            <a:endParaRPr lang="de-DE" sz="1200" b="1" dirty="0">
              <a:solidFill>
                <a:srgbClr val="385242"/>
              </a:solidFill>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16" y="2256779"/>
            <a:ext cx="2814464" cy="140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Gerade Verbindung mit Pfeil 5"/>
          <p:cNvCxnSpPr/>
          <p:nvPr/>
        </p:nvCxnSpPr>
        <p:spPr bwMode="auto">
          <a:xfrm>
            <a:off x="6930008" y="3702174"/>
            <a:ext cx="1349896" cy="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Abgerundetes Rechteck 1"/>
          <p:cNvSpPr/>
          <p:nvPr/>
        </p:nvSpPr>
        <p:spPr bwMode="auto">
          <a:xfrm>
            <a:off x="7020272" y="2348880"/>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3" name="Abgerundetes Rechteck 2"/>
          <p:cNvSpPr/>
          <p:nvPr/>
        </p:nvSpPr>
        <p:spPr bwMode="auto">
          <a:xfrm>
            <a:off x="6300192" y="2132856"/>
            <a:ext cx="2138536"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0" name="Abgerundetes Rechteck 9"/>
          <p:cNvSpPr/>
          <p:nvPr/>
        </p:nvSpPr>
        <p:spPr bwMode="auto">
          <a:xfrm>
            <a:off x="3995936" y="1844824"/>
            <a:ext cx="914400" cy="9144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48845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smtClean="0">
                <a:solidFill>
                  <a:srgbClr val="385242"/>
                </a:solidFill>
              </a:rPr>
              <a:t>	</a:t>
            </a:r>
            <a:r>
              <a:rPr lang="de-DE" dirty="0" smtClean="0">
                <a:solidFill>
                  <a:srgbClr val="C00000"/>
                </a:solidFill>
              </a:rPr>
              <a:t>Koalitionsvereinbarung- Ziffer: 356</a:t>
            </a:r>
          </a:p>
          <a:p>
            <a:r>
              <a:rPr lang="de-DE" dirty="0" smtClean="0">
                <a:solidFill>
                  <a:srgbClr val="C00000"/>
                </a:solidFill>
              </a:rPr>
              <a:t>	</a:t>
            </a:r>
          </a:p>
          <a:p>
            <a:pPr algn="just"/>
            <a:r>
              <a:rPr lang="de-DE" dirty="0">
                <a:solidFill>
                  <a:srgbClr val="385242"/>
                </a:solidFill>
              </a:rPr>
              <a:t>	</a:t>
            </a:r>
            <a:r>
              <a:rPr lang="de-DE" dirty="0" smtClean="0">
                <a:solidFill>
                  <a:srgbClr val="385242"/>
                </a:solidFill>
              </a:rPr>
              <a:t>„Die </a:t>
            </a:r>
            <a:r>
              <a:rPr lang="de-DE" dirty="0">
                <a:solidFill>
                  <a:srgbClr val="385242"/>
                </a:solidFill>
              </a:rPr>
              <a:t>Koalitionspartner wollen die Berufsbedingungen in der Pflege </a:t>
            </a:r>
            <a:r>
              <a:rPr lang="de-DE" dirty="0" smtClean="0">
                <a:solidFill>
                  <a:srgbClr val="385242"/>
                </a:solidFill>
              </a:rPr>
              <a:t>verbessern. Neben </a:t>
            </a:r>
            <a:r>
              <a:rPr lang="de-DE" dirty="0">
                <a:solidFill>
                  <a:srgbClr val="385242"/>
                </a:solidFill>
              </a:rPr>
              <a:t>guten Löhnen und Arbeitsbedingungen ist dazu eine attraktive </a:t>
            </a:r>
            <a:r>
              <a:rPr lang="de-DE" dirty="0" smtClean="0">
                <a:solidFill>
                  <a:srgbClr val="385242"/>
                </a:solidFill>
              </a:rPr>
              <a:t>Ausbildung </a:t>
            </a:r>
            <a:r>
              <a:rPr lang="de-DE" dirty="0">
                <a:solidFill>
                  <a:srgbClr val="385242"/>
                </a:solidFill>
              </a:rPr>
              <a:t>notwendig. Deshalb unterstützen sie die Pläne der Bundesregierung für </a:t>
            </a:r>
            <a:r>
              <a:rPr lang="de-DE" dirty="0" smtClean="0">
                <a:solidFill>
                  <a:srgbClr val="385242"/>
                </a:solidFill>
              </a:rPr>
              <a:t>eine </a:t>
            </a:r>
            <a:r>
              <a:rPr lang="de-DE" dirty="0">
                <a:solidFill>
                  <a:srgbClr val="385242"/>
                </a:solidFill>
              </a:rPr>
              <a:t>schulgeldfreie Ausbildung im Kranken- und Pflegebereich</a:t>
            </a:r>
            <a:r>
              <a:rPr lang="de-DE" dirty="0" smtClean="0">
                <a:solidFill>
                  <a:srgbClr val="385242"/>
                </a:solidFill>
              </a:rPr>
              <a:t>.“  </a:t>
            </a:r>
            <a:endParaRPr lang="de-DE"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11</a:t>
            </a:fld>
            <a:endParaRPr lang="en-GB"/>
          </a:p>
        </p:txBody>
      </p:sp>
      <p:sp>
        <p:nvSpPr>
          <p:cNvPr id="6" name="Rechteck 5"/>
          <p:cNvSpPr/>
          <p:nvPr/>
        </p:nvSpPr>
        <p:spPr bwMode="auto">
          <a:xfrm>
            <a:off x="827584" y="548680"/>
            <a:ext cx="720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7" name="Rechteck 6"/>
          <p:cNvSpPr/>
          <p:nvPr/>
        </p:nvSpPr>
        <p:spPr bwMode="auto">
          <a:xfrm>
            <a:off x="683568" y="260648"/>
            <a:ext cx="52205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2000" b="1" dirty="0">
                <a:solidFill>
                  <a:srgbClr val="287EA8"/>
                </a:solidFill>
              </a:rPr>
              <a:t>2. Eckpunkt:</a:t>
            </a:r>
          </a:p>
          <a:p>
            <a:pPr>
              <a:spcBef>
                <a:spcPts val="0"/>
              </a:spcBef>
            </a:pPr>
            <a:r>
              <a:rPr lang="de-DE" sz="2000" b="1" dirty="0">
                <a:solidFill>
                  <a:srgbClr val="287EA8"/>
                </a:solidFill>
              </a:rPr>
              <a:t>Fachkräftesicherung</a:t>
            </a:r>
            <a:endParaRPr lang="de-DE" sz="2000" b="1" dirty="0"/>
          </a:p>
        </p:txBody>
      </p:sp>
    </p:spTree>
    <p:extLst>
      <p:ext uri="{BB962C8B-B14F-4D97-AF65-F5344CB8AC3E}">
        <p14:creationId xmlns:p14="http://schemas.microsoft.com/office/powerpoint/2010/main" val="1823546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12</a:t>
            </a:fld>
            <a:endParaRPr lang="en-GB"/>
          </a:p>
        </p:txBody>
      </p:sp>
      <p:sp>
        <p:nvSpPr>
          <p:cNvPr id="6" name="Titel 1"/>
          <p:cNvSpPr txBox="1">
            <a:spLocks/>
          </p:cNvSpPr>
          <p:nvPr/>
        </p:nvSpPr>
        <p:spPr bwMode="auto">
          <a:xfrm>
            <a:off x="323528" y="260648"/>
            <a:ext cx="720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3. Eckpunkt:</a:t>
            </a:r>
          </a:p>
          <a:p>
            <a:r>
              <a:rPr lang="de-DE" sz="2000" dirty="0" smtClean="0">
                <a:solidFill>
                  <a:srgbClr val="287EA8"/>
                </a:solidFill>
              </a:rPr>
              <a:t>Qualitätsmanagement</a:t>
            </a:r>
            <a:br>
              <a:rPr lang="de-DE" sz="2000" dirty="0" smtClean="0">
                <a:solidFill>
                  <a:srgbClr val="287EA8"/>
                </a:solidFill>
              </a:rPr>
            </a:br>
            <a:endParaRPr lang="de-DE" sz="2000" dirty="0">
              <a:solidFill>
                <a:srgbClr val="287EA8"/>
              </a:solidFill>
            </a:endParaRPr>
          </a:p>
        </p:txBody>
      </p:sp>
      <p:graphicFrame>
        <p:nvGraphicFramePr>
          <p:cNvPr id="8" name="Diagramm 7"/>
          <p:cNvGraphicFramePr/>
          <p:nvPr>
            <p:extLst>
              <p:ext uri="{D42A27DB-BD31-4B8C-83A1-F6EECF244321}">
                <p14:modId xmlns:p14="http://schemas.microsoft.com/office/powerpoint/2010/main" val="1575971863"/>
              </p:ext>
            </p:extLst>
          </p:nvPr>
        </p:nvGraphicFramePr>
        <p:xfrm>
          <a:off x="101352" y="1340768"/>
          <a:ext cx="8935144" cy="4754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p:nvPr/>
        </p:nvSpPr>
        <p:spPr>
          <a:xfrm>
            <a:off x="899592" y="1340768"/>
            <a:ext cx="734143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de-DE" b="1" dirty="0">
                <a:solidFill>
                  <a:srgbClr val="C00000"/>
                </a:solidFill>
                <a:latin typeface="FMGFK G+ Times New"/>
              </a:rPr>
              <a:t>Einrichtungenqualitätsgesetz – EQG M-V </a:t>
            </a:r>
          </a:p>
          <a:p>
            <a:pPr marL="285750" lvl="0" indent="-285750">
              <a:buFont typeface="Arial" pitchFamily="34" charset="0"/>
              <a:buChar char="•"/>
            </a:pPr>
            <a:r>
              <a:rPr lang="de-DE" sz="1400" b="1" dirty="0">
                <a:solidFill>
                  <a:srgbClr val="385242"/>
                </a:solidFill>
                <a:latin typeface="FMGFK G+ Times New"/>
              </a:rPr>
              <a:t>Prüfungs- und Beratungsauftrag der Heimaufsichten </a:t>
            </a:r>
          </a:p>
        </p:txBody>
      </p:sp>
      <p:sp>
        <p:nvSpPr>
          <p:cNvPr id="10" name="Textfeld 9"/>
          <p:cNvSpPr txBox="1"/>
          <p:nvPr/>
        </p:nvSpPr>
        <p:spPr>
          <a:xfrm>
            <a:off x="912370" y="2171765"/>
            <a:ext cx="732865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GB"/>
            </a:defPPr>
            <a:lvl1pPr lvl="0">
              <a:defRPr sz="1600" b="1">
                <a:solidFill>
                  <a:srgbClr val="C00000"/>
                </a:solidFill>
                <a:latin typeface="FMGFK G+ Times New"/>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de-DE" sz="1400" dirty="0"/>
              <a:t>Einrichtungenpersonalverordnung – </a:t>
            </a:r>
            <a:r>
              <a:rPr lang="de-DE" sz="1400" dirty="0" err="1"/>
              <a:t>EPersVO</a:t>
            </a:r>
            <a:r>
              <a:rPr lang="de-DE" sz="1400" dirty="0"/>
              <a:t> M-V </a:t>
            </a:r>
          </a:p>
          <a:p>
            <a:pPr marL="285750" indent="-285750">
              <a:buFont typeface="Arial" pitchFamily="34" charset="0"/>
              <a:buChar char="•"/>
            </a:pPr>
            <a:r>
              <a:rPr lang="de-DE" sz="1400" dirty="0">
                <a:solidFill>
                  <a:srgbClr val="385242"/>
                </a:solidFill>
              </a:rPr>
              <a:t>Einhaltung Fachkraftquote mindestens 50%</a:t>
            </a:r>
          </a:p>
        </p:txBody>
      </p:sp>
      <p:sp>
        <p:nvSpPr>
          <p:cNvPr id="11" name="Textfeld 10"/>
          <p:cNvSpPr txBox="1"/>
          <p:nvPr/>
        </p:nvSpPr>
        <p:spPr>
          <a:xfrm>
            <a:off x="914263" y="3002762"/>
            <a:ext cx="7326763" cy="12311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GB"/>
            </a:defPPr>
            <a:lvl1pPr lvl="0">
              <a:defRPr sz="1600" b="1">
                <a:solidFill>
                  <a:srgbClr val="C00000"/>
                </a:solidFill>
                <a:latin typeface="FMGFK G+ Times New"/>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de-DE" sz="1400" dirty="0"/>
              <a:t>Einrichtungenmitwirkungsverordnung – </a:t>
            </a:r>
            <a:r>
              <a:rPr lang="de-DE" sz="1400" dirty="0" err="1"/>
              <a:t>EMitwVO</a:t>
            </a:r>
            <a:r>
              <a:rPr lang="de-DE" sz="1400" dirty="0"/>
              <a:t> M-V </a:t>
            </a:r>
          </a:p>
          <a:p>
            <a:pPr marL="285750" indent="-285750">
              <a:buFont typeface="Arial" pitchFamily="34" charset="0"/>
              <a:buChar char="•"/>
            </a:pPr>
            <a:r>
              <a:rPr lang="de-DE" sz="1400" dirty="0">
                <a:solidFill>
                  <a:srgbClr val="385242"/>
                </a:solidFill>
              </a:rPr>
              <a:t>Bewohnervertretung, Bewohnerversammlung, </a:t>
            </a:r>
            <a:r>
              <a:rPr lang="de-DE" sz="1400" dirty="0" smtClean="0">
                <a:solidFill>
                  <a:srgbClr val="385242"/>
                </a:solidFill>
              </a:rPr>
              <a:t>externer </a:t>
            </a:r>
            <a:r>
              <a:rPr lang="de-DE" sz="1400" dirty="0">
                <a:solidFill>
                  <a:srgbClr val="385242"/>
                </a:solidFill>
              </a:rPr>
              <a:t>Beirat, Fürsprecher</a:t>
            </a:r>
          </a:p>
          <a:p>
            <a:pPr marL="285750" indent="-285750">
              <a:buFont typeface="Arial" pitchFamily="34" charset="0"/>
              <a:buChar char="•"/>
            </a:pPr>
            <a:r>
              <a:rPr lang="de-DE" sz="1400" dirty="0">
                <a:solidFill>
                  <a:srgbClr val="385242"/>
                </a:solidFill>
              </a:rPr>
              <a:t>Sicherung der Teilhabe der Bewohnerinnen und Bewohner durch den Träger</a:t>
            </a:r>
          </a:p>
        </p:txBody>
      </p:sp>
      <p:sp>
        <p:nvSpPr>
          <p:cNvPr id="12" name="Textfeld 11"/>
          <p:cNvSpPr txBox="1"/>
          <p:nvPr/>
        </p:nvSpPr>
        <p:spPr>
          <a:xfrm>
            <a:off x="927514" y="4237637"/>
            <a:ext cx="7313511"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GB"/>
            </a:defPPr>
            <a:lvl1pPr lvl="0">
              <a:defRPr sz="1600" b="1">
                <a:solidFill>
                  <a:srgbClr val="C00000"/>
                </a:solidFill>
                <a:latin typeface="FMGFK G+ Times New"/>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de-DE" sz="1400" dirty="0"/>
              <a:t>Einrichtungenmindestbauverordnung – </a:t>
            </a:r>
            <a:r>
              <a:rPr lang="de-DE" sz="1400" dirty="0" err="1"/>
              <a:t>EMindBauVO</a:t>
            </a:r>
            <a:r>
              <a:rPr lang="de-DE" sz="1400" dirty="0"/>
              <a:t> M-V </a:t>
            </a:r>
          </a:p>
          <a:p>
            <a:pPr marL="285750" indent="-285750">
              <a:buFont typeface="Arial" pitchFamily="34" charset="0"/>
              <a:buChar char="•"/>
            </a:pPr>
            <a:r>
              <a:rPr lang="de-DE" sz="1400" dirty="0">
                <a:solidFill>
                  <a:srgbClr val="385242"/>
                </a:solidFill>
              </a:rPr>
              <a:t>Mindestgröße, Therapieraum, Aufzug etc</a:t>
            </a:r>
            <a:r>
              <a:rPr lang="de-DE" sz="1400" dirty="0" smtClean="0">
                <a:solidFill>
                  <a:srgbClr val="385242"/>
                </a:solidFill>
              </a:rPr>
              <a:t>. </a:t>
            </a:r>
            <a:endParaRPr lang="de-DE" sz="1400" dirty="0">
              <a:solidFill>
                <a:srgbClr val="385242"/>
              </a:solidFill>
            </a:endParaRPr>
          </a:p>
        </p:txBody>
      </p:sp>
      <p:sp>
        <p:nvSpPr>
          <p:cNvPr id="13" name="Textfeld 12"/>
          <p:cNvSpPr txBox="1"/>
          <p:nvPr/>
        </p:nvSpPr>
        <p:spPr>
          <a:xfrm>
            <a:off x="929273" y="5263986"/>
            <a:ext cx="731175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GB"/>
            </a:defPPr>
            <a:lvl1pPr lvl="0">
              <a:defRPr sz="1600" b="1">
                <a:solidFill>
                  <a:srgbClr val="C00000"/>
                </a:solidFill>
                <a:latin typeface="FMGFK G+ Times New"/>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de-DE" sz="1400" dirty="0" smtClean="0"/>
              <a:t>Pflege-TÜV</a:t>
            </a:r>
            <a:endParaRPr lang="de-DE" sz="1400" dirty="0"/>
          </a:p>
          <a:p>
            <a:pPr marL="285750" indent="-285750">
              <a:buFont typeface="Arial" pitchFamily="34" charset="0"/>
              <a:buChar char="•"/>
            </a:pPr>
            <a:r>
              <a:rPr lang="de-DE" sz="1400" dirty="0">
                <a:solidFill>
                  <a:srgbClr val="385242"/>
                </a:solidFill>
              </a:rPr>
              <a:t>Veröffentlichung Qualitätsprüfungsergebnisse</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5583" y="1628800"/>
            <a:ext cx="2111220" cy="168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804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de-DE" sz="1600" dirty="0" smtClean="0">
                <a:solidFill>
                  <a:srgbClr val="C00000"/>
                </a:solidFill>
                <a:latin typeface="FMGFK G+ Times New"/>
              </a:rPr>
              <a:t>	Novellierung des Einrichtungenqualitätsgesetzes </a:t>
            </a:r>
            <a:r>
              <a:rPr lang="de-DE" sz="1600" dirty="0">
                <a:solidFill>
                  <a:srgbClr val="C00000"/>
                </a:solidFill>
                <a:latin typeface="FMGFK G+ Times New"/>
              </a:rPr>
              <a:t>– EQG M-V </a:t>
            </a:r>
            <a:br>
              <a:rPr lang="de-DE" sz="1600" dirty="0">
                <a:solidFill>
                  <a:srgbClr val="C00000"/>
                </a:solidFill>
                <a:latin typeface="FMGFK G+ Times New"/>
              </a:rPr>
            </a:br>
            <a:endParaRPr lang="de-DE" sz="1600" dirty="0"/>
          </a:p>
        </p:txBody>
      </p:sp>
      <p:sp>
        <p:nvSpPr>
          <p:cNvPr id="3" name="Inhaltsplatzhalter 2"/>
          <p:cNvSpPr>
            <a:spLocks noGrp="1"/>
          </p:cNvSpPr>
          <p:nvPr>
            <p:ph idx="1"/>
          </p:nvPr>
        </p:nvSpPr>
        <p:spPr/>
        <p:txBody>
          <a:bodyPr/>
          <a:lstStyle/>
          <a:p>
            <a:pPr lvl="0"/>
            <a:r>
              <a:rPr lang="de-DE" dirty="0" smtClean="0">
                <a:solidFill>
                  <a:schemeClr val="accent1">
                    <a:lumMod val="75000"/>
                  </a:schemeClr>
                </a:solidFill>
                <a:latin typeface="FMGFK G+ Times New"/>
              </a:rPr>
              <a:t>	Einrichtungsqualitätsgesetz </a:t>
            </a:r>
            <a:r>
              <a:rPr lang="de-DE" dirty="0">
                <a:solidFill>
                  <a:schemeClr val="accent1">
                    <a:lumMod val="75000"/>
                  </a:schemeClr>
                </a:solidFill>
                <a:latin typeface="FMGFK G+ Times New"/>
              </a:rPr>
              <a:t>wird auf Novellierungsbedarf </a:t>
            </a:r>
            <a:r>
              <a:rPr lang="de-DE" dirty="0" smtClean="0">
                <a:solidFill>
                  <a:schemeClr val="accent1">
                    <a:lumMod val="75000"/>
                  </a:schemeClr>
                </a:solidFill>
                <a:latin typeface="FMGFK G+ Times New"/>
              </a:rPr>
              <a:t>untersucht (Debatte über </a:t>
            </a:r>
            <a:r>
              <a:rPr lang="de-DE" dirty="0" smtClean="0">
                <a:solidFill>
                  <a:schemeClr val="accent1">
                    <a:lumMod val="75000"/>
                  </a:schemeClr>
                </a:solidFill>
                <a:latin typeface="FMGFK G+ Times New"/>
              </a:rPr>
              <a:t>Pflegemissstände</a:t>
            </a:r>
            <a:r>
              <a:rPr lang="de-DE" dirty="0" smtClean="0">
                <a:solidFill>
                  <a:schemeClr val="accent1">
                    <a:lumMod val="75000"/>
                  </a:schemeClr>
                </a:solidFill>
                <a:latin typeface="FMGFK G+ Times New"/>
              </a:rPr>
              <a:t>) </a:t>
            </a:r>
            <a:endParaRPr lang="de-DE" dirty="0">
              <a:solidFill>
                <a:schemeClr val="accent1">
                  <a:lumMod val="75000"/>
                </a:schemeClr>
              </a:solidFill>
              <a:latin typeface="FMGFK G+ Times New"/>
            </a:endParaRPr>
          </a:p>
          <a:p>
            <a:r>
              <a:rPr lang="de-DE" dirty="0" smtClean="0">
                <a:solidFill>
                  <a:schemeClr val="accent1">
                    <a:lumMod val="75000"/>
                  </a:schemeClr>
                </a:solidFill>
              </a:rPr>
              <a:t> 	</a:t>
            </a:r>
          </a:p>
          <a:p>
            <a:pPr algn="just"/>
            <a:r>
              <a:rPr lang="de-DE" dirty="0" smtClean="0">
                <a:solidFill>
                  <a:schemeClr val="accent1">
                    <a:lumMod val="75000"/>
                  </a:schemeClr>
                </a:solidFill>
              </a:rPr>
              <a:t>	Unter Berücksichtigung des Beschlusses des Oberverwaltungsgerichts Greifswald vom </a:t>
            </a:r>
            <a:r>
              <a:rPr lang="de-DE" b="1" dirty="0">
                <a:solidFill>
                  <a:schemeClr val="accent1">
                    <a:lumMod val="75000"/>
                  </a:schemeClr>
                </a:solidFill>
              </a:rPr>
              <a:t>18. </a:t>
            </a:r>
            <a:r>
              <a:rPr lang="de-DE" b="1" dirty="0" smtClean="0">
                <a:solidFill>
                  <a:schemeClr val="accent1">
                    <a:lumMod val="75000"/>
                  </a:schemeClr>
                </a:solidFill>
              </a:rPr>
              <a:t>Juli 2016 </a:t>
            </a:r>
            <a:r>
              <a:rPr lang="de-DE" dirty="0" smtClean="0">
                <a:solidFill>
                  <a:schemeClr val="accent1">
                    <a:lumMod val="75000"/>
                  </a:schemeClr>
                </a:solidFill>
              </a:rPr>
              <a:t>ist</a:t>
            </a:r>
            <a:r>
              <a:rPr lang="de-DE" b="1" dirty="0" smtClean="0">
                <a:solidFill>
                  <a:schemeClr val="accent1">
                    <a:lumMod val="75000"/>
                  </a:schemeClr>
                </a:solidFill>
              </a:rPr>
              <a:t> </a:t>
            </a:r>
            <a:r>
              <a:rPr lang="de-DE" dirty="0" smtClean="0">
                <a:solidFill>
                  <a:schemeClr val="accent1">
                    <a:lumMod val="75000"/>
                  </a:schemeClr>
                </a:solidFill>
              </a:rPr>
              <a:t>zu </a:t>
            </a:r>
            <a:r>
              <a:rPr lang="de-DE" dirty="0">
                <a:solidFill>
                  <a:schemeClr val="accent1">
                    <a:lumMod val="75000"/>
                  </a:schemeClr>
                </a:solidFill>
              </a:rPr>
              <a:t>prüfen, ob der Anwendungsbereich </a:t>
            </a:r>
            <a:r>
              <a:rPr lang="de-DE" dirty="0" smtClean="0">
                <a:solidFill>
                  <a:schemeClr val="accent1">
                    <a:lumMod val="75000"/>
                  </a:schemeClr>
                </a:solidFill>
              </a:rPr>
              <a:t>des </a:t>
            </a:r>
            <a:r>
              <a:rPr lang="de-DE" dirty="0">
                <a:solidFill>
                  <a:schemeClr val="accent1">
                    <a:lumMod val="75000"/>
                  </a:schemeClr>
                </a:solidFill>
              </a:rPr>
              <a:t>Gesetzes auf die neu entstandenen Wohnformen (ambulant betreute Wohngemeinschaften einschließlich Intensivpflege etc.) erweitert bzw. ähnliche Prüfrechte auf anderer gesetzlicher Grundlage geschaffen werden können und </a:t>
            </a:r>
            <a:r>
              <a:rPr lang="de-DE" dirty="0" smtClean="0">
                <a:solidFill>
                  <a:schemeClr val="accent1">
                    <a:lumMod val="75000"/>
                  </a:schemeClr>
                </a:solidFill>
              </a:rPr>
              <a:t>sollten.</a:t>
            </a:r>
          </a:p>
          <a:p>
            <a:pPr algn="just"/>
            <a:r>
              <a:rPr lang="de-DE" dirty="0" smtClean="0">
                <a:solidFill>
                  <a:schemeClr val="accent1">
                    <a:lumMod val="75000"/>
                  </a:schemeClr>
                </a:solidFill>
              </a:rPr>
              <a:t>	</a:t>
            </a:r>
            <a:r>
              <a:rPr lang="de-DE" dirty="0">
                <a:solidFill>
                  <a:schemeClr val="accent1">
                    <a:lumMod val="75000"/>
                  </a:schemeClr>
                </a:solidFill>
              </a:rPr>
              <a:t> </a:t>
            </a: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13</a:t>
            </a:fld>
            <a:endParaRPr lang="en-GB"/>
          </a:p>
        </p:txBody>
      </p:sp>
      <p:sp>
        <p:nvSpPr>
          <p:cNvPr id="4" name="Rechteck 3"/>
          <p:cNvSpPr/>
          <p:nvPr/>
        </p:nvSpPr>
        <p:spPr bwMode="auto">
          <a:xfrm>
            <a:off x="1058931" y="260648"/>
            <a:ext cx="59046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ts val="0"/>
              </a:spcBef>
            </a:pPr>
            <a:r>
              <a:rPr lang="de-DE" sz="2000" b="1" dirty="0">
                <a:solidFill>
                  <a:srgbClr val="287EA8"/>
                </a:solidFill>
              </a:rPr>
              <a:t>3. Eckpunkt:</a:t>
            </a:r>
          </a:p>
          <a:p>
            <a:pPr>
              <a:spcBef>
                <a:spcPts val="0"/>
              </a:spcBef>
            </a:pPr>
            <a:r>
              <a:rPr lang="de-DE" sz="2000" b="1" dirty="0">
                <a:solidFill>
                  <a:srgbClr val="287EA8"/>
                </a:solidFill>
              </a:rPr>
              <a:t>Qualitätsmanagement</a:t>
            </a:r>
            <a:br>
              <a:rPr lang="de-DE" sz="2000" b="1" dirty="0">
                <a:solidFill>
                  <a:srgbClr val="287EA8"/>
                </a:solidFill>
              </a:rPr>
            </a:br>
            <a:endParaRPr lang="de-DE" sz="2000" b="1" dirty="0">
              <a:solidFill>
                <a:srgbClr val="287EA8"/>
              </a:solidFill>
            </a:endParaRPr>
          </a:p>
        </p:txBody>
      </p:sp>
    </p:spTree>
    <p:extLst>
      <p:ext uri="{BB962C8B-B14F-4D97-AF65-F5344CB8AC3E}">
        <p14:creationId xmlns:p14="http://schemas.microsoft.com/office/powerpoint/2010/main" val="441255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1600" dirty="0" smtClean="0">
                <a:solidFill>
                  <a:srgbClr val="C00000"/>
                </a:solidFill>
              </a:rPr>
              <a:t>OVG Greifswald, Beschluss vom 18. Juli 2016</a:t>
            </a:r>
            <a:endParaRPr lang="de-DE" sz="1600" dirty="0">
              <a:solidFill>
                <a:srgbClr val="C00000"/>
              </a:solidFill>
            </a:endParaRPr>
          </a:p>
        </p:txBody>
      </p:sp>
      <p:sp>
        <p:nvSpPr>
          <p:cNvPr id="3" name="Inhaltsplatzhalter 2"/>
          <p:cNvSpPr>
            <a:spLocks noGrp="1"/>
          </p:cNvSpPr>
          <p:nvPr>
            <p:ph idx="1"/>
          </p:nvPr>
        </p:nvSpPr>
        <p:spPr/>
        <p:txBody>
          <a:bodyPr/>
          <a:lstStyle/>
          <a:p>
            <a:pPr algn="just"/>
            <a:r>
              <a:rPr lang="de-DE" dirty="0" smtClean="0"/>
              <a:t>	„</a:t>
            </a:r>
            <a:r>
              <a:rPr lang="de-DE" dirty="0" smtClean="0">
                <a:solidFill>
                  <a:schemeClr val="accent1">
                    <a:lumMod val="75000"/>
                  </a:schemeClr>
                </a:solidFill>
              </a:rPr>
              <a:t>Die </a:t>
            </a:r>
            <a:r>
              <a:rPr lang="de-DE" dirty="0">
                <a:solidFill>
                  <a:schemeClr val="accent1">
                    <a:lumMod val="75000"/>
                  </a:schemeClr>
                </a:solidFill>
              </a:rPr>
              <a:t>Bewohner einer ambulant betreuten Wohngemeinschaft sollen in der Lage sein, einen </a:t>
            </a:r>
            <a:r>
              <a:rPr lang="de-DE" b="1" dirty="0">
                <a:solidFill>
                  <a:schemeClr val="accent1">
                    <a:lumMod val="75000"/>
                  </a:schemeClr>
                </a:solidFill>
              </a:rPr>
              <a:t>gemeinsamen</a:t>
            </a:r>
            <a:r>
              <a:rPr lang="de-DE" dirty="0">
                <a:solidFill>
                  <a:schemeClr val="accent1">
                    <a:lumMod val="75000"/>
                  </a:schemeClr>
                </a:solidFill>
              </a:rPr>
              <a:t> Haushalt zu führen und diesen </a:t>
            </a:r>
            <a:r>
              <a:rPr lang="de-DE" b="1" dirty="0">
                <a:solidFill>
                  <a:schemeClr val="accent1">
                    <a:lumMod val="75000"/>
                  </a:schemeClr>
                </a:solidFill>
              </a:rPr>
              <a:t>selbst</a:t>
            </a:r>
            <a:r>
              <a:rPr lang="de-DE" dirty="0">
                <a:solidFill>
                  <a:schemeClr val="accent1">
                    <a:lumMod val="75000"/>
                  </a:schemeClr>
                </a:solidFill>
              </a:rPr>
              <a:t> zu organisieren. </a:t>
            </a:r>
            <a:endParaRPr lang="de-DE" dirty="0" smtClean="0">
              <a:solidFill>
                <a:schemeClr val="accent1">
                  <a:lumMod val="75000"/>
                </a:schemeClr>
              </a:solidFill>
            </a:endParaRPr>
          </a:p>
          <a:p>
            <a:pPr algn="just"/>
            <a:r>
              <a:rPr lang="de-DE" dirty="0" smtClean="0">
                <a:solidFill>
                  <a:schemeClr val="accent1">
                    <a:lumMod val="75000"/>
                  </a:schemeClr>
                </a:solidFill>
              </a:rPr>
              <a:t>   ...Einer solchen </a:t>
            </a:r>
            <a:r>
              <a:rPr lang="de-DE" dirty="0">
                <a:solidFill>
                  <a:schemeClr val="accent1">
                    <a:lumMod val="75000"/>
                  </a:schemeClr>
                </a:solidFill>
              </a:rPr>
              <a:t>selbstorganisierten Wohngemeinschaft steht schon entgegen, wenn die Bewohner nicht selbst über die Aufnahme neuer Mitbewohner entscheiden können. Sie sollen selbst entscheiden müssen, wer zu ihrer Gemeinschaft passt. Insoweit unterscheidet sich die Wohngemeinschaft nach § 2 Abs. 5 EQG M-V nicht von anderen Wohngemeinschaften, z. B. studentischen</a:t>
            </a:r>
            <a:r>
              <a:rPr lang="de-DE" dirty="0">
                <a:solidFill>
                  <a:srgbClr val="385242"/>
                </a:solidFill>
              </a:rPr>
              <a:t>. </a:t>
            </a:r>
            <a:r>
              <a:rPr lang="de-DE" dirty="0" smtClean="0">
                <a:solidFill>
                  <a:srgbClr val="385242"/>
                </a:solidFill>
              </a:rPr>
              <a:t>…“</a:t>
            </a:r>
            <a:endParaRPr lang="de-DE" dirty="0">
              <a:solidFill>
                <a:srgbClr val="385242"/>
              </a:solidFill>
            </a:endParaRPr>
          </a:p>
          <a:p>
            <a:pPr algn="just"/>
            <a:endParaRPr lang="de-DE" dirty="0"/>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14</a:t>
            </a:fld>
            <a:endParaRPr lang="en-GB"/>
          </a:p>
        </p:txBody>
      </p:sp>
      <p:sp>
        <p:nvSpPr>
          <p:cNvPr id="4" name="Rechteck 3"/>
          <p:cNvSpPr/>
          <p:nvPr/>
        </p:nvSpPr>
        <p:spPr bwMode="auto">
          <a:xfrm>
            <a:off x="1043608" y="69269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6" name="Rechteck 5"/>
          <p:cNvSpPr/>
          <p:nvPr/>
        </p:nvSpPr>
        <p:spPr bwMode="auto">
          <a:xfrm>
            <a:off x="827584" y="476672"/>
            <a:ext cx="60486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ts val="0"/>
              </a:spcBef>
            </a:pPr>
            <a:r>
              <a:rPr lang="de-DE" sz="2000" b="1" dirty="0">
                <a:solidFill>
                  <a:srgbClr val="287EA8"/>
                </a:solidFill>
              </a:rPr>
              <a:t>3. Eckpunkt:</a:t>
            </a:r>
          </a:p>
          <a:p>
            <a:pPr>
              <a:spcBef>
                <a:spcPts val="0"/>
              </a:spcBef>
            </a:pPr>
            <a:r>
              <a:rPr lang="de-DE" sz="2000" b="1" dirty="0">
                <a:solidFill>
                  <a:srgbClr val="287EA8"/>
                </a:solidFill>
              </a:rPr>
              <a:t>Qualitätsmanagement</a:t>
            </a:r>
            <a:endParaRPr kumimoji="0" lang="de-DE" sz="20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4559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15</a:t>
            </a:fld>
            <a:endParaRPr lang="en-GB"/>
          </a:p>
        </p:txBody>
      </p:sp>
      <p:sp>
        <p:nvSpPr>
          <p:cNvPr id="6" name="Titel 1"/>
          <p:cNvSpPr txBox="1">
            <a:spLocks/>
          </p:cNvSpPr>
          <p:nvPr/>
        </p:nvSpPr>
        <p:spPr bwMode="auto">
          <a:xfrm>
            <a:off x="323528" y="260648"/>
            <a:ext cx="720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4. Eckpunkt:</a:t>
            </a:r>
          </a:p>
          <a:p>
            <a:r>
              <a:rPr lang="de-DE" sz="2000" dirty="0" smtClean="0">
                <a:solidFill>
                  <a:srgbClr val="287EA8"/>
                </a:solidFill>
              </a:rPr>
              <a:t>Pflegebedürftigkeitsbegriff</a:t>
            </a:r>
            <a:r>
              <a:rPr lang="de-DE" dirty="0" smtClean="0">
                <a:solidFill>
                  <a:srgbClr val="287EA8"/>
                </a:solidFill>
              </a:rPr>
              <a:t/>
            </a:r>
            <a:br>
              <a:rPr lang="de-DE" dirty="0" smtClean="0">
                <a:solidFill>
                  <a:srgbClr val="287EA8"/>
                </a:solidFill>
              </a:rPr>
            </a:br>
            <a:endParaRPr lang="de-DE" dirty="0">
              <a:solidFill>
                <a:srgbClr val="287EA8"/>
              </a:solidFill>
            </a:endParaRPr>
          </a:p>
        </p:txBody>
      </p:sp>
      <p:graphicFrame>
        <p:nvGraphicFramePr>
          <p:cNvPr id="8" name="Diagramm 7"/>
          <p:cNvGraphicFramePr/>
          <p:nvPr>
            <p:extLst>
              <p:ext uri="{D42A27DB-BD31-4B8C-83A1-F6EECF244321}">
                <p14:modId xmlns:p14="http://schemas.microsoft.com/office/powerpoint/2010/main" val="2497210596"/>
              </p:ext>
            </p:extLst>
          </p:nvPr>
        </p:nvGraphicFramePr>
        <p:xfrm>
          <a:off x="101352" y="1340768"/>
          <a:ext cx="8935144" cy="4754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feld 9"/>
          <p:cNvSpPr txBox="1"/>
          <p:nvPr/>
        </p:nvSpPr>
        <p:spPr>
          <a:xfrm>
            <a:off x="611560" y="1766857"/>
            <a:ext cx="756084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de-DE" b="1" dirty="0" smtClean="0">
                <a:solidFill>
                  <a:srgbClr val="C00000"/>
                </a:solidFill>
                <a:latin typeface="FMGFK G+ Times New"/>
              </a:rPr>
              <a:t>Neuer Pflegebedürftigkeitsbegriff  ab </a:t>
            </a:r>
            <a:r>
              <a:rPr lang="de-DE" b="1" dirty="0" smtClean="0">
                <a:solidFill>
                  <a:srgbClr val="C00000"/>
                </a:solidFill>
                <a:latin typeface="FMGFK G+ Times New"/>
              </a:rPr>
              <a:t>01.01.2017</a:t>
            </a:r>
            <a:endParaRPr lang="de-DE" b="1" dirty="0">
              <a:solidFill>
                <a:srgbClr val="C00000"/>
              </a:solidFill>
              <a:latin typeface="FMGFK G+ Times New"/>
            </a:endParaRPr>
          </a:p>
        </p:txBody>
      </p:sp>
      <p:sp>
        <p:nvSpPr>
          <p:cNvPr id="2" name="Rechteck 1"/>
          <p:cNvSpPr/>
          <p:nvPr/>
        </p:nvSpPr>
        <p:spPr bwMode="auto">
          <a:xfrm>
            <a:off x="2555776" y="263691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3" name="Rechteck 2"/>
          <p:cNvSpPr/>
          <p:nvPr/>
        </p:nvSpPr>
        <p:spPr bwMode="auto">
          <a:xfrm>
            <a:off x="179512" y="2276872"/>
            <a:ext cx="885698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285750" lvl="0" indent="-285750" fontAlgn="auto">
              <a:lnSpc>
                <a:spcPct val="100000"/>
              </a:lnSpc>
              <a:spcBef>
                <a:spcPts val="0"/>
              </a:spcBef>
              <a:spcAft>
                <a:spcPts val="0"/>
              </a:spcAft>
              <a:buFont typeface="Arial" panose="020B0604020202020204" pitchFamily="34" charset="0"/>
              <a:buChar char="•"/>
              <a:defRPr/>
            </a:pPr>
            <a:r>
              <a:rPr lang="de-DE" dirty="0" smtClean="0">
                <a:solidFill>
                  <a:srgbClr val="C00000"/>
                </a:solidFill>
                <a:latin typeface="FMGFK G+ Times New"/>
              </a:rPr>
              <a:t>Der neue </a:t>
            </a:r>
            <a:r>
              <a:rPr lang="de-DE" dirty="0">
                <a:solidFill>
                  <a:srgbClr val="C00000"/>
                </a:solidFill>
                <a:latin typeface="FMGFK G+ Times New"/>
              </a:rPr>
              <a:t>Pflegebedürftigkeitsbegriff gewährt gleichen Zugang zu Leistungen der Pflegeversicherung unabhängig davon, ob die Pflegebedürftigkeit auf kognitiven, psychischen oder körperlichen  Beeinträchtigungen beruht. </a:t>
            </a:r>
            <a:endParaRPr lang="de-DE" dirty="0" smtClean="0">
              <a:solidFill>
                <a:srgbClr val="C00000"/>
              </a:solidFill>
              <a:latin typeface="FMGFK G+ Times New"/>
            </a:endParaRPr>
          </a:p>
          <a:p>
            <a:pPr lvl="0" fontAlgn="auto">
              <a:lnSpc>
                <a:spcPct val="100000"/>
              </a:lnSpc>
              <a:spcBef>
                <a:spcPts val="0"/>
              </a:spcBef>
              <a:spcAft>
                <a:spcPts val="0"/>
              </a:spcAft>
              <a:defRPr/>
            </a:pPr>
            <a:endParaRPr lang="de-DE" dirty="0">
              <a:solidFill>
                <a:srgbClr val="C00000"/>
              </a:solidFill>
              <a:latin typeface="FMGFK G+ Times New"/>
            </a:endParaRPr>
          </a:p>
          <a:p>
            <a:pPr marL="285750" lvl="0" indent="-285750" fontAlgn="auto">
              <a:lnSpc>
                <a:spcPct val="100000"/>
              </a:lnSpc>
              <a:spcBef>
                <a:spcPts val="0"/>
              </a:spcBef>
              <a:spcAft>
                <a:spcPts val="600"/>
              </a:spcAft>
              <a:buFont typeface="Arial" panose="020B0604020202020204" pitchFamily="34" charset="0"/>
              <a:buChar char="•"/>
              <a:defRPr/>
            </a:pPr>
            <a:r>
              <a:rPr lang="de-DE" dirty="0" smtClean="0">
                <a:solidFill>
                  <a:srgbClr val="385242"/>
                </a:solidFill>
                <a:latin typeface="FMGFK G+ Times New"/>
              </a:rPr>
              <a:t>Statt drei Pflegestufen wird es künftig fünf Pflegegrade geben </a:t>
            </a:r>
          </a:p>
          <a:p>
            <a:pPr marL="285750" lvl="0" indent="-285750" fontAlgn="auto">
              <a:lnSpc>
                <a:spcPct val="100000"/>
              </a:lnSpc>
              <a:spcBef>
                <a:spcPts val="0"/>
              </a:spcBef>
              <a:spcAft>
                <a:spcPts val="600"/>
              </a:spcAft>
              <a:buFont typeface="Arial" panose="020B0604020202020204" pitchFamily="34" charset="0"/>
              <a:buChar char="•"/>
              <a:defRPr/>
            </a:pPr>
            <a:r>
              <a:rPr lang="de-DE" dirty="0" smtClean="0">
                <a:solidFill>
                  <a:srgbClr val="385242"/>
                </a:solidFill>
                <a:latin typeface="FMGFK G+ Times New"/>
              </a:rPr>
              <a:t>Neues Begutachtungsassessment </a:t>
            </a:r>
            <a:r>
              <a:rPr lang="de-DE" dirty="0">
                <a:solidFill>
                  <a:srgbClr val="385242"/>
                </a:solidFill>
                <a:latin typeface="FMGFK G+ Times New"/>
              </a:rPr>
              <a:t>(NBA) </a:t>
            </a:r>
            <a:r>
              <a:rPr lang="de-DE" dirty="0" smtClean="0">
                <a:solidFill>
                  <a:srgbClr val="385242"/>
                </a:solidFill>
                <a:latin typeface="FMGFK G+ Times New"/>
              </a:rPr>
              <a:t>wird eingeführt, in sechs Bereichen werden dazu die individuellen Beeinträchtigungen und Fähigkeiten der Pflegebedürftigen erfasst</a:t>
            </a:r>
          </a:p>
          <a:p>
            <a:pPr marL="285750" indent="-285750" fontAlgn="auto">
              <a:lnSpc>
                <a:spcPct val="100000"/>
              </a:lnSpc>
              <a:spcBef>
                <a:spcPts val="0"/>
              </a:spcBef>
              <a:spcAft>
                <a:spcPts val="600"/>
              </a:spcAft>
              <a:buFont typeface="Arial" panose="020B0604020202020204" pitchFamily="34" charset="0"/>
              <a:buChar char="•"/>
              <a:defRPr/>
            </a:pPr>
            <a:r>
              <a:rPr lang="de-DE" dirty="0" smtClean="0">
                <a:solidFill>
                  <a:srgbClr val="385242"/>
                </a:solidFill>
              </a:rPr>
              <a:t>Alle </a:t>
            </a:r>
            <a:r>
              <a:rPr lang="de-DE" dirty="0">
                <a:solidFill>
                  <a:srgbClr val="385242"/>
                </a:solidFill>
              </a:rPr>
              <a:t>Leistungsempfänger der Pflegeversicherung werden nach einer Überleitungsregel in die neuen Pflegegrade </a:t>
            </a:r>
            <a:r>
              <a:rPr lang="de-DE" dirty="0" smtClean="0">
                <a:solidFill>
                  <a:srgbClr val="385242"/>
                </a:solidFill>
              </a:rPr>
              <a:t>überführt</a:t>
            </a:r>
          </a:p>
          <a:p>
            <a:pPr marL="285750" indent="-285750" fontAlgn="auto">
              <a:lnSpc>
                <a:spcPct val="100000"/>
              </a:lnSpc>
              <a:spcBef>
                <a:spcPts val="0"/>
              </a:spcBef>
              <a:spcAft>
                <a:spcPts val="600"/>
              </a:spcAft>
              <a:buFont typeface="Arial" panose="020B0604020202020204" pitchFamily="34" charset="0"/>
              <a:buChar char="•"/>
              <a:defRPr/>
            </a:pPr>
            <a:r>
              <a:rPr lang="de-DE" dirty="0">
                <a:solidFill>
                  <a:srgbClr val="385242"/>
                </a:solidFill>
              </a:rPr>
              <a:t>Für die Leistungsempfänger ist ein umfassender Schutz des Besitzstandes </a:t>
            </a:r>
            <a:r>
              <a:rPr lang="de-DE" dirty="0" smtClean="0">
                <a:solidFill>
                  <a:srgbClr val="385242"/>
                </a:solidFill>
              </a:rPr>
              <a:t>vorgesehen </a:t>
            </a:r>
          </a:p>
          <a:p>
            <a:pPr marL="285750" indent="-285750" fontAlgn="auto">
              <a:lnSpc>
                <a:spcPct val="100000"/>
              </a:lnSpc>
              <a:spcBef>
                <a:spcPts val="0"/>
              </a:spcBef>
              <a:spcAft>
                <a:spcPts val="0"/>
              </a:spcAft>
              <a:buFont typeface="Arial" panose="020B0604020202020204" pitchFamily="34" charset="0"/>
              <a:buChar char="•"/>
              <a:defRPr/>
            </a:pPr>
            <a:r>
              <a:rPr lang="de-DE" dirty="0" smtClean="0">
                <a:solidFill>
                  <a:srgbClr val="385242"/>
                </a:solidFill>
              </a:rPr>
              <a:t>Leistungsempfänger müssen </a:t>
            </a:r>
            <a:r>
              <a:rPr lang="de-DE" b="1" dirty="0">
                <a:solidFill>
                  <a:srgbClr val="385242"/>
                </a:solidFill>
              </a:rPr>
              <a:t>keinen neuen Antrag </a:t>
            </a:r>
            <a:r>
              <a:rPr lang="de-DE" dirty="0" smtClean="0">
                <a:solidFill>
                  <a:srgbClr val="385242"/>
                </a:solidFill>
              </a:rPr>
              <a:t>stellen </a:t>
            </a:r>
            <a:endParaRPr lang="de-DE" dirty="0">
              <a:solidFill>
                <a:srgbClr val="385242"/>
              </a:solidFill>
            </a:endParaRPr>
          </a:p>
          <a:p>
            <a:pPr marL="285750" lvl="0" indent="-285750" fontAlgn="auto">
              <a:lnSpc>
                <a:spcPct val="100000"/>
              </a:lnSpc>
              <a:spcBef>
                <a:spcPts val="0"/>
              </a:spcBef>
              <a:spcAft>
                <a:spcPts val="0"/>
              </a:spcAft>
              <a:buFont typeface="Arial" panose="020B0604020202020204" pitchFamily="34" charset="0"/>
              <a:buChar char="•"/>
              <a:defRPr/>
            </a:pPr>
            <a:endParaRPr lang="de-DE" dirty="0" smtClean="0">
              <a:solidFill>
                <a:srgbClr val="385242"/>
              </a:solidFill>
              <a:latin typeface="FMGFK G+ Times New"/>
            </a:endParaRPr>
          </a:p>
        </p:txBody>
      </p:sp>
    </p:spTree>
    <p:extLst>
      <p:ext uri="{BB962C8B-B14F-4D97-AF65-F5344CB8AC3E}">
        <p14:creationId xmlns:p14="http://schemas.microsoft.com/office/powerpoint/2010/main" val="3525064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3400" y="1268760"/>
            <a:ext cx="8077200" cy="4896544"/>
          </a:xfrm>
        </p:spPr>
        <p:txBody>
          <a:bodyPr/>
          <a:lstStyle/>
          <a:p>
            <a:pPr marL="0" indent="0" algn="just">
              <a:lnSpc>
                <a:spcPct val="100000"/>
              </a:lnSpc>
              <a:spcBef>
                <a:spcPts val="0"/>
              </a:spcBef>
            </a:pPr>
            <a:endParaRPr lang="de-DE" dirty="0" smtClean="0">
              <a:solidFill>
                <a:srgbClr val="C00000"/>
              </a:solidFill>
            </a:endParaRPr>
          </a:p>
          <a:p>
            <a:pPr marL="0" indent="0" algn="just">
              <a:lnSpc>
                <a:spcPct val="100000"/>
              </a:lnSpc>
              <a:spcBef>
                <a:spcPts val="0"/>
              </a:spcBef>
            </a:pPr>
            <a:r>
              <a:rPr lang="de-DE" dirty="0" smtClean="0">
                <a:solidFill>
                  <a:srgbClr val="C00000"/>
                </a:solidFill>
              </a:rPr>
              <a:t>Der mit dem neuen Pflegebedürftigkeitsbegriff verbundene Perspektivwechsel  spiegelt sich in einer veränderten Personalbemessung und in prospektiven Vergütungsvereinbarungen wider</a:t>
            </a:r>
            <a:r>
              <a:rPr lang="de-DE" dirty="0" smtClean="0">
                <a:solidFill>
                  <a:srgbClr val="385242"/>
                </a:solidFill>
              </a:rPr>
              <a:t>.</a:t>
            </a:r>
          </a:p>
          <a:p>
            <a:pPr marL="0" indent="0" algn="just">
              <a:lnSpc>
                <a:spcPct val="100000"/>
              </a:lnSpc>
              <a:spcBef>
                <a:spcPts val="0"/>
              </a:spcBef>
            </a:pPr>
            <a:endParaRPr lang="de-DE" dirty="0">
              <a:solidFill>
                <a:srgbClr val="385242"/>
              </a:solidFill>
            </a:endParaRPr>
          </a:p>
          <a:p>
            <a:pPr marL="285750" indent="-285750" algn="just">
              <a:lnSpc>
                <a:spcPct val="100000"/>
              </a:lnSpc>
              <a:spcBef>
                <a:spcPts val="0"/>
              </a:spcBef>
              <a:buFont typeface="Arial" panose="020B0604020202020204" pitchFamily="34" charset="0"/>
              <a:buChar char="•"/>
            </a:pPr>
            <a:r>
              <a:rPr lang="de-DE" dirty="0" smtClean="0">
                <a:solidFill>
                  <a:srgbClr val="385242"/>
                </a:solidFill>
              </a:rPr>
              <a:t>Die hiesige Pflegesatzkommission hat frühzeitig im Jahr 2016 Festlegungen zu </a:t>
            </a:r>
            <a:r>
              <a:rPr lang="de-DE" dirty="0" smtClean="0">
                <a:solidFill>
                  <a:srgbClr val="385242"/>
                </a:solidFill>
              </a:rPr>
              <a:t>Gehaltserhöhungen, </a:t>
            </a:r>
            <a:r>
              <a:rPr lang="de-DE" dirty="0" smtClean="0">
                <a:solidFill>
                  <a:srgbClr val="385242"/>
                </a:solidFill>
              </a:rPr>
              <a:t>Personalverbesserungen und Zuschlägen beschlossen. Diese haben Eingang in die Rahmenverträge gefunden.</a:t>
            </a:r>
          </a:p>
          <a:p>
            <a:pPr marL="0" indent="0" algn="just">
              <a:lnSpc>
                <a:spcPct val="100000"/>
              </a:lnSpc>
              <a:spcBef>
                <a:spcPts val="0"/>
              </a:spcBef>
            </a:pPr>
            <a:endParaRPr lang="de-DE" dirty="0">
              <a:solidFill>
                <a:srgbClr val="385242"/>
              </a:solidFill>
            </a:endParaRPr>
          </a:p>
          <a:p>
            <a:pPr algn="just">
              <a:lnSpc>
                <a:spcPct val="100000"/>
              </a:lnSpc>
              <a:spcBef>
                <a:spcPts val="0"/>
              </a:spcBef>
              <a:buFont typeface="Arial" panose="020B0604020202020204" pitchFamily="34" charset="0"/>
              <a:buChar char="•"/>
            </a:pPr>
            <a:r>
              <a:rPr lang="de-DE" dirty="0" smtClean="0">
                <a:solidFill>
                  <a:srgbClr val="385242"/>
                </a:solidFill>
              </a:rPr>
              <a:t>Höheres Begutachtungsaufkommen beim MDK </a:t>
            </a:r>
          </a:p>
          <a:p>
            <a:pPr algn="just">
              <a:lnSpc>
                <a:spcPct val="100000"/>
              </a:lnSpc>
              <a:spcBef>
                <a:spcPts val="0"/>
              </a:spcBef>
              <a:buFont typeface="Arial" panose="020B0604020202020204" pitchFamily="34" charset="0"/>
              <a:buChar char="•"/>
            </a:pPr>
            <a:endParaRPr lang="de-DE" dirty="0">
              <a:solidFill>
                <a:srgbClr val="385242"/>
              </a:solidFill>
            </a:endParaRPr>
          </a:p>
          <a:p>
            <a:pPr algn="just">
              <a:lnSpc>
                <a:spcPct val="100000"/>
              </a:lnSpc>
              <a:spcBef>
                <a:spcPts val="0"/>
              </a:spcBef>
              <a:buFont typeface="Arial" panose="020B0604020202020204" pitchFamily="34" charset="0"/>
              <a:buChar char="•"/>
            </a:pPr>
            <a:r>
              <a:rPr lang="de-DE" dirty="0" smtClean="0">
                <a:solidFill>
                  <a:srgbClr val="385242"/>
                </a:solidFill>
              </a:rPr>
              <a:t>ab Oktober 2016 Schulungsangebote für alle Akteure in der Pflege   </a:t>
            </a:r>
            <a:endParaRPr lang="de-DE"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16</a:t>
            </a:fld>
            <a:endParaRPr lang="en-GB"/>
          </a:p>
        </p:txBody>
      </p:sp>
      <p:sp>
        <p:nvSpPr>
          <p:cNvPr id="6" name="Rechteck 5"/>
          <p:cNvSpPr/>
          <p:nvPr/>
        </p:nvSpPr>
        <p:spPr bwMode="auto">
          <a:xfrm>
            <a:off x="1331640" y="69269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7" name="Rechteck 6"/>
          <p:cNvSpPr/>
          <p:nvPr/>
        </p:nvSpPr>
        <p:spPr bwMode="auto">
          <a:xfrm>
            <a:off x="611560" y="620688"/>
            <a:ext cx="6336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r>
              <a:rPr kumimoji="0" lang="de-DE" sz="2000" b="1" i="0" u="none" strike="noStrike" cap="none" normalizeH="0" baseline="0" dirty="0" smtClean="0">
                <a:ln>
                  <a:noFill/>
                </a:ln>
                <a:solidFill>
                  <a:srgbClr val="287EA8"/>
                </a:solidFill>
                <a:effectLst/>
                <a:latin typeface="FMGFK G+ Times New"/>
              </a:rPr>
              <a:t>Umsetzung des neuen Pflegebedürftigkeitsbegriffs</a:t>
            </a:r>
          </a:p>
        </p:txBody>
      </p:sp>
    </p:spTree>
    <p:extLst>
      <p:ext uri="{BB962C8B-B14F-4D97-AF65-F5344CB8AC3E}">
        <p14:creationId xmlns:p14="http://schemas.microsoft.com/office/powerpoint/2010/main" val="1948791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17</a:t>
            </a:fld>
            <a:endParaRPr lang="en-GB"/>
          </a:p>
        </p:txBody>
      </p:sp>
      <p:sp>
        <p:nvSpPr>
          <p:cNvPr id="6" name="Titel 1"/>
          <p:cNvSpPr txBox="1">
            <a:spLocks/>
          </p:cNvSpPr>
          <p:nvPr/>
        </p:nvSpPr>
        <p:spPr bwMode="auto">
          <a:xfrm>
            <a:off x="101352" y="332656"/>
            <a:ext cx="619884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dirty="0">
                <a:solidFill>
                  <a:srgbClr val="287EA8"/>
                </a:solidFill>
              </a:rPr>
              <a:t> </a:t>
            </a:r>
            <a:r>
              <a:rPr lang="de-DE" dirty="0" smtClean="0">
                <a:solidFill>
                  <a:srgbClr val="287EA8"/>
                </a:solidFill>
              </a:rPr>
              <a:t>   </a:t>
            </a:r>
            <a:r>
              <a:rPr lang="de-DE" sz="2000" dirty="0" smtClean="0">
                <a:solidFill>
                  <a:srgbClr val="287EA8"/>
                </a:solidFill>
              </a:rPr>
              <a:t>5. Eckpunkt:</a:t>
            </a:r>
          </a:p>
          <a:p>
            <a:r>
              <a:rPr lang="de-DE" sz="2000" dirty="0">
                <a:solidFill>
                  <a:srgbClr val="287EA8"/>
                </a:solidFill>
              </a:rPr>
              <a:t> </a:t>
            </a:r>
            <a:r>
              <a:rPr lang="de-DE" sz="2000" dirty="0" smtClean="0">
                <a:solidFill>
                  <a:srgbClr val="287EA8"/>
                </a:solidFill>
              </a:rPr>
              <a:t>    Unterstützung Angehörige (1)</a:t>
            </a:r>
            <a:r>
              <a:rPr lang="de-DE" sz="2000" dirty="0" smtClean="0">
                <a:solidFill>
                  <a:schemeClr val="accent5">
                    <a:lumMod val="50000"/>
                  </a:schemeClr>
                </a:solidFill>
              </a:rPr>
              <a:t/>
            </a:r>
            <a:br>
              <a:rPr lang="de-DE" sz="2000" dirty="0" smtClean="0">
                <a:solidFill>
                  <a:schemeClr val="accent5">
                    <a:lumMod val="50000"/>
                  </a:schemeClr>
                </a:solidFill>
              </a:rPr>
            </a:br>
            <a:endParaRPr lang="de-DE" sz="2000" dirty="0"/>
          </a:p>
        </p:txBody>
      </p:sp>
      <p:sp>
        <p:nvSpPr>
          <p:cNvPr id="9" name="Textplatzhalter 7"/>
          <p:cNvSpPr txBox="1">
            <a:spLocks/>
          </p:cNvSpPr>
          <p:nvPr/>
        </p:nvSpPr>
        <p:spPr bwMode="auto">
          <a:xfrm>
            <a:off x="315169" y="1268760"/>
            <a:ext cx="8424936" cy="4896544"/>
          </a:xfrm>
          <a:prstGeom prst="rect">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1" fontAlgn="base" hangingPunct="1">
              <a:lnSpc>
                <a:spcPct val="115000"/>
              </a:lnSpc>
              <a:spcBef>
                <a:spcPct val="35000"/>
              </a:spcBef>
              <a:spcAft>
                <a:spcPct val="0"/>
              </a:spcAft>
              <a:buClr>
                <a:schemeClr val="tx2"/>
              </a:buClr>
              <a:buSzPct val="75000"/>
              <a:buFont typeface="Monotype Sorts"/>
              <a:buNone/>
              <a:defRPr sz="1400">
                <a:solidFill>
                  <a:schemeClr val="tx1"/>
                </a:solidFill>
                <a:latin typeface="+mn-lt"/>
                <a:ea typeface="+mn-ea"/>
                <a:cs typeface="+mn-cs"/>
              </a:defRPr>
            </a:lvl1pPr>
            <a:lvl2pPr marL="457200" indent="0" algn="l" rtl="0" eaLnBrk="1" fontAlgn="base" hangingPunct="1">
              <a:lnSpc>
                <a:spcPct val="115000"/>
              </a:lnSpc>
              <a:spcBef>
                <a:spcPct val="35000"/>
              </a:spcBef>
              <a:spcAft>
                <a:spcPct val="0"/>
              </a:spcAft>
              <a:buClr>
                <a:schemeClr val="tx2"/>
              </a:buClr>
              <a:buSzPct val="75000"/>
              <a:buFont typeface="Monotype Sorts"/>
              <a:buNone/>
              <a:defRPr sz="1200">
                <a:solidFill>
                  <a:schemeClr val="tx1"/>
                </a:solidFill>
                <a:latin typeface="+mn-lt"/>
              </a:defRPr>
            </a:lvl2pPr>
            <a:lvl3pPr marL="914400" indent="0" algn="l" rtl="0" eaLnBrk="1" fontAlgn="base" hangingPunct="1">
              <a:lnSpc>
                <a:spcPct val="115000"/>
              </a:lnSpc>
              <a:spcBef>
                <a:spcPct val="35000"/>
              </a:spcBef>
              <a:spcAft>
                <a:spcPct val="0"/>
              </a:spcAft>
              <a:buClr>
                <a:schemeClr val="tx2"/>
              </a:buClr>
              <a:buSzPct val="75000"/>
              <a:buFont typeface="Monotype Sorts"/>
              <a:buNone/>
              <a:defRPr sz="1000">
                <a:solidFill>
                  <a:schemeClr val="tx1"/>
                </a:solidFill>
                <a:latin typeface="+mn-lt"/>
              </a:defRPr>
            </a:lvl3pPr>
            <a:lvl4pPr marL="1371600" indent="0" algn="l" rtl="0" eaLnBrk="1" fontAlgn="base" hangingPunct="1">
              <a:lnSpc>
                <a:spcPct val="115000"/>
              </a:lnSpc>
              <a:spcBef>
                <a:spcPct val="35000"/>
              </a:spcBef>
              <a:spcAft>
                <a:spcPct val="0"/>
              </a:spcAft>
              <a:buClr>
                <a:schemeClr val="tx2"/>
              </a:buClr>
              <a:buSzPct val="75000"/>
              <a:buFont typeface="Monotype Sorts"/>
              <a:buNone/>
              <a:defRPr sz="900">
                <a:solidFill>
                  <a:schemeClr val="tx1"/>
                </a:solidFill>
                <a:latin typeface="+mn-lt"/>
              </a:defRPr>
            </a:lvl4pPr>
            <a:lvl5pPr marL="1828800" indent="0" algn="l" rtl="0" eaLnBrk="1" fontAlgn="base" hangingPunct="1">
              <a:lnSpc>
                <a:spcPct val="115000"/>
              </a:lnSpc>
              <a:spcBef>
                <a:spcPct val="35000"/>
              </a:spcBef>
              <a:spcAft>
                <a:spcPct val="0"/>
              </a:spcAft>
              <a:buClr>
                <a:schemeClr val="tx2"/>
              </a:buClr>
              <a:buSzPct val="75000"/>
              <a:buFont typeface="Monotype Sorts"/>
              <a:buNone/>
              <a:defRPr sz="900">
                <a:solidFill>
                  <a:schemeClr val="tx1"/>
                </a:solidFill>
                <a:latin typeface="+mn-lt"/>
              </a:defRPr>
            </a:lvl5pPr>
            <a:lvl6pPr marL="2286000" indent="0" algn="l" rtl="0" eaLnBrk="1" fontAlgn="base" hangingPunct="1">
              <a:lnSpc>
                <a:spcPct val="115000"/>
              </a:lnSpc>
              <a:spcBef>
                <a:spcPct val="35000"/>
              </a:spcBef>
              <a:spcAft>
                <a:spcPct val="0"/>
              </a:spcAft>
              <a:buClr>
                <a:schemeClr val="tx2"/>
              </a:buClr>
              <a:buSzPct val="75000"/>
              <a:buFont typeface="Monotype Sorts" pitchFamily="2" charset="2"/>
              <a:buNone/>
              <a:defRPr sz="900">
                <a:solidFill>
                  <a:schemeClr val="tx1"/>
                </a:solidFill>
                <a:latin typeface="+mn-lt"/>
              </a:defRPr>
            </a:lvl6pPr>
            <a:lvl7pPr marL="2743200" indent="0" algn="l" rtl="0" eaLnBrk="1" fontAlgn="base" hangingPunct="1">
              <a:lnSpc>
                <a:spcPct val="115000"/>
              </a:lnSpc>
              <a:spcBef>
                <a:spcPct val="35000"/>
              </a:spcBef>
              <a:spcAft>
                <a:spcPct val="0"/>
              </a:spcAft>
              <a:buClr>
                <a:schemeClr val="tx2"/>
              </a:buClr>
              <a:buSzPct val="75000"/>
              <a:buFont typeface="Monotype Sorts" pitchFamily="2" charset="2"/>
              <a:buNone/>
              <a:defRPr sz="900">
                <a:solidFill>
                  <a:schemeClr val="tx1"/>
                </a:solidFill>
                <a:latin typeface="+mn-lt"/>
              </a:defRPr>
            </a:lvl7pPr>
            <a:lvl8pPr marL="3200400" indent="0" algn="l" rtl="0" eaLnBrk="1" fontAlgn="base" hangingPunct="1">
              <a:lnSpc>
                <a:spcPct val="115000"/>
              </a:lnSpc>
              <a:spcBef>
                <a:spcPct val="35000"/>
              </a:spcBef>
              <a:spcAft>
                <a:spcPct val="0"/>
              </a:spcAft>
              <a:buClr>
                <a:schemeClr val="tx2"/>
              </a:buClr>
              <a:buSzPct val="75000"/>
              <a:buFont typeface="Monotype Sorts" pitchFamily="2" charset="2"/>
              <a:buNone/>
              <a:defRPr sz="900">
                <a:solidFill>
                  <a:schemeClr val="tx1"/>
                </a:solidFill>
                <a:latin typeface="+mn-lt"/>
              </a:defRPr>
            </a:lvl8pPr>
            <a:lvl9pPr marL="3657600" indent="0" algn="l" rtl="0" eaLnBrk="1" fontAlgn="base" hangingPunct="1">
              <a:lnSpc>
                <a:spcPct val="115000"/>
              </a:lnSpc>
              <a:spcBef>
                <a:spcPct val="35000"/>
              </a:spcBef>
              <a:spcAft>
                <a:spcPct val="0"/>
              </a:spcAft>
              <a:buClr>
                <a:schemeClr val="tx2"/>
              </a:buClr>
              <a:buSzPct val="75000"/>
              <a:buFont typeface="Monotype Sorts" pitchFamily="2" charset="2"/>
              <a:buNone/>
              <a:defRPr sz="900">
                <a:solidFill>
                  <a:schemeClr val="tx1"/>
                </a:solidFill>
                <a:latin typeface="+mn-lt"/>
              </a:defRPr>
            </a:lvl9pPr>
          </a:lstStyle>
          <a:p>
            <a:pPr>
              <a:lnSpc>
                <a:spcPct val="100000"/>
              </a:lnSpc>
              <a:spcBef>
                <a:spcPts val="2400"/>
              </a:spcBef>
            </a:pPr>
            <a:endParaRPr lang="de-DE" sz="2000" u="sng" dirty="0" smtClean="0">
              <a:solidFill>
                <a:srgbClr val="C00000"/>
              </a:solidFill>
            </a:endParaRPr>
          </a:p>
          <a:p>
            <a:pPr marL="285750" indent="-285750" algn="just">
              <a:lnSpc>
                <a:spcPct val="100000"/>
              </a:lnSpc>
              <a:spcBef>
                <a:spcPts val="0"/>
              </a:spcBef>
              <a:spcAft>
                <a:spcPts val="600"/>
              </a:spcAft>
              <a:buFont typeface="Arial" pitchFamily="34" charset="0"/>
              <a:buChar char="•"/>
            </a:pPr>
            <a:r>
              <a:rPr lang="de-DE" sz="1800" dirty="0" smtClean="0">
                <a:solidFill>
                  <a:srgbClr val="C00000"/>
                </a:solidFill>
              </a:rPr>
              <a:t>Förderung niedrigschwelliger Betreuungs- und Entlastungsangebote </a:t>
            </a:r>
            <a:r>
              <a:rPr lang="de-DE" sz="1800" u="sng" dirty="0">
                <a:solidFill>
                  <a:srgbClr val="C00000"/>
                </a:solidFill>
              </a:rPr>
              <a:t>§</a:t>
            </a:r>
            <a:r>
              <a:rPr lang="de-DE" sz="1800" u="sng" dirty="0" smtClean="0">
                <a:solidFill>
                  <a:srgbClr val="C00000"/>
                </a:solidFill>
              </a:rPr>
              <a:t>§ </a:t>
            </a:r>
            <a:r>
              <a:rPr lang="de-DE" sz="1800" u="sng" dirty="0">
                <a:solidFill>
                  <a:srgbClr val="C00000"/>
                </a:solidFill>
              </a:rPr>
              <a:t>45c</a:t>
            </a:r>
            <a:r>
              <a:rPr lang="de-DE" sz="1800" u="sng" dirty="0" smtClean="0">
                <a:solidFill>
                  <a:srgbClr val="C00000"/>
                </a:solidFill>
              </a:rPr>
              <a:t>, d </a:t>
            </a:r>
            <a:r>
              <a:rPr lang="de-DE" sz="1800" u="sng" dirty="0">
                <a:solidFill>
                  <a:srgbClr val="C00000"/>
                </a:solidFill>
              </a:rPr>
              <a:t>SGB XI</a:t>
            </a:r>
            <a:r>
              <a:rPr lang="de-DE" sz="1800" dirty="0">
                <a:solidFill>
                  <a:srgbClr val="C00000"/>
                </a:solidFill>
              </a:rPr>
              <a:t> - </a:t>
            </a:r>
            <a:r>
              <a:rPr lang="de-DE" sz="1800" dirty="0" smtClean="0">
                <a:solidFill>
                  <a:srgbClr val="C00000"/>
                </a:solidFill>
              </a:rPr>
              <a:t>in der Pflege  - Pflegebereitschaft der Familien stärken  </a:t>
            </a:r>
            <a:r>
              <a:rPr lang="de-DE" sz="1800" dirty="0">
                <a:solidFill>
                  <a:srgbClr val="C00000"/>
                </a:solidFill>
              </a:rPr>
              <a:t>- Förderung praktikabler gestalten - Land, Bund, Kassen </a:t>
            </a:r>
            <a:r>
              <a:rPr lang="de-DE" sz="1800" dirty="0" smtClean="0">
                <a:solidFill>
                  <a:srgbClr val="C00000"/>
                </a:solidFill>
              </a:rPr>
              <a:t>verantwortlich</a:t>
            </a:r>
          </a:p>
          <a:p>
            <a:pPr marL="342900" indent="-342900" algn="just">
              <a:lnSpc>
                <a:spcPct val="100000"/>
              </a:lnSpc>
              <a:spcBef>
                <a:spcPts val="0"/>
              </a:spcBef>
              <a:spcAft>
                <a:spcPts val="600"/>
              </a:spcAft>
              <a:buFont typeface="Arial" panose="020B0604020202020204" pitchFamily="34" charset="0"/>
              <a:buChar char="•"/>
            </a:pPr>
            <a:r>
              <a:rPr lang="de-DE" sz="1800" dirty="0" smtClean="0">
                <a:solidFill>
                  <a:srgbClr val="C00000"/>
                </a:solidFill>
              </a:rPr>
              <a:t>Neu ab 2017: Angebote zur Unterstützung im Alltag </a:t>
            </a:r>
            <a:r>
              <a:rPr lang="de-DE" sz="1800" u="sng" dirty="0" smtClean="0">
                <a:solidFill>
                  <a:srgbClr val="C00000"/>
                </a:solidFill>
              </a:rPr>
              <a:t>§ 45 a SGB XI</a:t>
            </a:r>
          </a:p>
          <a:p>
            <a:pPr marL="285750" indent="-285750" algn="just">
              <a:lnSpc>
                <a:spcPct val="100000"/>
              </a:lnSpc>
              <a:spcBef>
                <a:spcPts val="400"/>
              </a:spcBef>
              <a:spcAft>
                <a:spcPts val="600"/>
              </a:spcAft>
              <a:buFont typeface="Arial" pitchFamily="34" charset="0"/>
              <a:buChar char="•"/>
            </a:pPr>
            <a:r>
              <a:rPr lang="de-DE" sz="1800" dirty="0" smtClean="0">
                <a:solidFill>
                  <a:srgbClr val="C00000"/>
                </a:solidFill>
              </a:rPr>
              <a:t>Anpassung der Betreuungs- und Entlastungsangebotelandesverordnung, Aufnahme von Nachbarschaftshilfe als zusätzliches Angebot</a:t>
            </a:r>
          </a:p>
          <a:p>
            <a:pPr marL="285750" indent="-285750" algn="just">
              <a:lnSpc>
                <a:spcPct val="100000"/>
              </a:lnSpc>
              <a:spcBef>
                <a:spcPts val="400"/>
              </a:spcBef>
              <a:spcAft>
                <a:spcPts val="600"/>
              </a:spcAft>
              <a:buFont typeface="Arial" pitchFamily="34" charset="0"/>
              <a:buChar char="•"/>
            </a:pPr>
            <a:r>
              <a:rPr lang="de-DE" sz="1800" dirty="0" smtClean="0">
                <a:solidFill>
                  <a:srgbClr val="C00000"/>
                </a:solidFill>
              </a:rPr>
              <a:t>Anpassung  </a:t>
            </a:r>
            <a:r>
              <a:rPr lang="de-DE" sz="1800" dirty="0">
                <a:solidFill>
                  <a:srgbClr val="C00000"/>
                </a:solidFill>
              </a:rPr>
              <a:t>der  </a:t>
            </a:r>
            <a:r>
              <a:rPr lang="de-DE" sz="1800" dirty="0" smtClean="0">
                <a:solidFill>
                  <a:srgbClr val="C00000"/>
                </a:solidFill>
              </a:rPr>
              <a:t>Betreuungs- und Entlastungsangeboteförderrichtlinie</a:t>
            </a:r>
          </a:p>
          <a:p>
            <a:pPr marL="285750" indent="-285750" algn="just">
              <a:lnSpc>
                <a:spcPct val="100000"/>
              </a:lnSpc>
              <a:spcBef>
                <a:spcPts val="400"/>
              </a:spcBef>
              <a:spcAft>
                <a:spcPts val="600"/>
              </a:spcAft>
              <a:buFont typeface="Arial" pitchFamily="34" charset="0"/>
              <a:buChar char="•"/>
            </a:pPr>
            <a:r>
              <a:rPr lang="de-DE" sz="1800" dirty="0" smtClean="0">
                <a:solidFill>
                  <a:srgbClr val="C00000"/>
                </a:solidFill>
              </a:rPr>
              <a:t>Seit 2013 bis 2018 Förderung eines Modellprojektes gem. § 45 c SGB XI des Landesverbandes der Deutschen Alzheimergesellschaft, Aufbau niedrigschwelliger Betreuungsangebote in Zusammenarbeit mit 8 </a:t>
            </a:r>
            <a:r>
              <a:rPr lang="de-DE" sz="1800" dirty="0" smtClean="0">
                <a:solidFill>
                  <a:srgbClr val="C00000"/>
                </a:solidFill>
              </a:rPr>
              <a:t>Mehrgene-</a:t>
            </a:r>
            <a:r>
              <a:rPr lang="de-DE" sz="1800" dirty="0" err="1" smtClean="0">
                <a:solidFill>
                  <a:srgbClr val="C00000"/>
                </a:solidFill>
              </a:rPr>
              <a:t>rationenhäusern</a:t>
            </a:r>
            <a:r>
              <a:rPr lang="de-DE" sz="1800" dirty="0" smtClean="0">
                <a:solidFill>
                  <a:srgbClr val="C00000"/>
                </a:solidFill>
              </a:rPr>
              <a:t> </a:t>
            </a:r>
            <a:r>
              <a:rPr lang="de-DE" sz="1800" dirty="0" smtClean="0">
                <a:solidFill>
                  <a:srgbClr val="C00000"/>
                </a:solidFill>
              </a:rPr>
              <a:t>sowie anderen Trägern</a:t>
            </a:r>
          </a:p>
          <a:p>
            <a:pPr marL="285750" indent="-285750" algn="just">
              <a:lnSpc>
                <a:spcPct val="100000"/>
              </a:lnSpc>
              <a:spcBef>
                <a:spcPts val="400"/>
              </a:spcBef>
              <a:buFont typeface="Arial" pitchFamily="34" charset="0"/>
              <a:buChar char="•"/>
            </a:pPr>
            <a:r>
              <a:rPr lang="de-DE" sz="1800" dirty="0" smtClean="0">
                <a:solidFill>
                  <a:srgbClr val="C00000"/>
                </a:solidFill>
              </a:rPr>
              <a:t>Seit </a:t>
            </a:r>
            <a:r>
              <a:rPr lang="de-DE" sz="1800" dirty="0" smtClean="0">
                <a:solidFill>
                  <a:srgbClr val="C00000"/>
                </a:solidFill>
              </a:rPr>
              <a:t>01.11.2016 </a:t>
            </a:r>
            <a:r>
              <a:rPr lang="de-DE" sz="1800" dirty="0" smtClean="0">
                <a:solidFill>
                  <a:srgbClr val="C00000"/>
                </a:solidFill>
              </a:rPr>
              <a:t>(für zwei Jahre) Förderung einer zentralen unabhängigen Koordinierungsstelle zur Information, Beratung und Öffentlichkeitsarbeit zum Thema Demenz </a:t>
            </a:r>
          </a:p>
        </p:txBody>
      </p:sp>
    </p:spTree>
    <p:extLst>
      <p:ext uri="{BB962C8B-B14F-4D97-AF65-F5344CB8AC3E}">
        <p14:creationId xmlns:p14="http://schemas.microsoft.com/office/powerpoint/2010/main" val="2308569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18</a:t>
            </a:fld>
            <a:endParaRPr lang="en-GB"/>
          </a:p>
        </p:txBody>
      </p:sp>
      <p:sp>
        <p:nvSpPr>
          <p:cNvPr id="6" name="Rechteck 5"/>
          <p:cNvSpPr/>
          <p:nvPr/>
        </p:nvSpPr>
        <p:spPr bwMode="auto">
          <a:xfrm>
            <a:off x="611560" y="2276872"/>
            <a:ext cx="7776864" cy="280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just"/>
            <a:r>
              <a:rPr lang="de-DE" dirty="0" smtClean="0">
                <a:solidFill>
                  <a:srgbClr val="385242"/>
                </a:solidFill>
              </a:rPr>
              <a:t>„Die </a:t>
            </a:r>
            <a:r>
              <a:rPr lang="de-DE" dirty="0">
                <a:solidFill>
                  <a:srgbClr val="385242"/>
                </a:solidFill>
              </a:rPr>
              <a:t>Koalitionspartner werden die Bedürfnisse der älteren Generation stärker berücksichtigen und die Finanzierung des Landesanteils an den </a:t>
            </a:r>
            <a:r>
              <a:rPr lang="de-DE" dirty="0" smtClean="0">
                <a:solidFill>
                  <a:srgbClr val="385242"/>
                </a:solidFill>
              </a:rPr>
              <a:t>Pflegestützpunkten</a:t>
            </a:r>
            <a:r>
              <a:rPr lang="de-DE" dirty="0">
                <a:solidFill>
                  <a:srgbClr val="385242"/>
                </a:solidFill>
              </a:rPr>
              <a:t>, die als örtliche Anlaufstellen für Pflegebedürftige beziehungsweise deren Angehörige dienen, unter partnerschaftlicher Beteiligung weiterer Akteure langfristig sichern….“  </a:t>
            </a:r>
          </a:p>
          <a:p>
            <a:pPr algn="just"/>
            <a:r>
              <a:rPr lang="de-DE" dirty="0">
                <a:solidFill>
                  <a:srgbClr val="385242"/>
                </a:solidFill>
              </a:rPr>
              <a:t>„Künftig sollen die Pflegestützpunkte auch Angebote der Wohnberatung übernehmen</a:t>
            </a:r>
            <a:r>
              <a:rPr lang="de-DE" dirty="0"/>
              <a:t>.“ </a:t>
            </a:r>
          </a:p>
          <a:p>
            <a:pPr algn="just"/>
            <a:endParaRPr lang="de-DE" dirty="0" smtClean="0">
              <a:solidFill>
                <a:srgbClr val="385242"/>
              </a:solidFill>
            </a:endParaRPr>
          </a:p>
        </p:txBody>
      </p:sp>
      <p:sp>
        <p:nvSpPr>
          <p:cNvPr id="7" name="Rechteck 6"/>
          <p:cNvSpPr/>
          <p:nvPr/>
        </p:nvSpPr>
        <p:spPr bwMode="auto">
          <a:xfrm>
            <a:off x="683568" y="369838"/>
            <a:ext cx="655888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2000" b="1" dirty="0">
                <a:solidFill>
                  <a:srgbClr val="287EA8"/>
                </a:solidFill>
              </a:rPr>
              <a:t>5. Eckpunkt:</a:t>
            </a:r>
          </a:p>
          <a:p>
            <a:pPr>
              <a:spcBef>
                <a:spcPts val="0"/>
              </a:spcBef>
            </a:pPr>
            <a:r>
              <a:rPr lang="de-DE" sz="2000" b="1" dirty="0" smtClean="0">
                <a:solidFill>
                  <a:srgbClr val="287EA8"/>
                </a:solidFill>
              </a:rPr>
              <a:t>Unterstützung </a:t>
            </a:r>
            <a:r>
              <a:rPr lang="de-DE" sz="2000" b="1" dirty="0">
                <a:solidFill>
                  <a:srgbClr val="287EA8"/>
                </a:solidFill>
              </a:rPr>
              <a:t>Angehörige (2) </a:t>
            </a:r>
            <a:r>
              <a:rPr lang="de-DE" sz="2000" b="1" dirty="0">
                <a:solidFill>
                  <a:schemeClr val="accent5">
                    <a:lumMod val="50000"/>
                  </a:schemeClr>
                </a:solidFill>
              </a:rPr>
              <a:t/>
            </a:r>
            <a:br>
              <a:rPr lang="de-DE" sz="2000" b="1" dirty="0">
                <a:solidFill>
                  <a:schemeClr val="accent5">
                    <a:lumMod val="50000"/>
                  </a:schemeClr>
                </a:solidFill>
              </a:rPr>
            </a:br>
            <a:endParaRPr lang="de-DE" sz="2000" b="1" dirty="0"/>
          </a:p>
        </p:txBody>
      </p:sp>
      <p:sp>
        <p:nvSpPr>
          <p:cNvPr id="8" name="Titel 7"/>
          <p:cNvSpPr>
            <a:spLocks noGrp="1"/>
          </p:cNvSpPr>
          <p:nvPr>
            <p:ph type="title"/>
          </p:nvPr>
        </p:nvSpPr>
        <p:spPr/>
        <p:txBody>
          <a:bodyPr/>
          <a:lstStyle/>
          <a:p>
            <a:r>
              <a:rPr lang="de-DE" sz="1800" dirty="0" smtClean="0">
                <a:solidFill>
                  <a:srgbClr val="C00000"/>
                </a:solidFill>
                <a:latin typeface="FMGFK G+ Times New"/>
              </a:rPr>
              <a:t>Koalitionsvereinbarung – Ziffern: 354 und 355</a:t>
            </a:r>
            <a:endParaRPr lang="de-DE" sz="1800" dirty="0">
              <a:solidFill>
                <a:srgbClr val="C00000"/>
              </a:solidFill>
              <a:latin typeface="FMGFK G+ Times New"/>
            </a:endParaRPr>
          </a:p>
        </p:txBody>
      </p:sp>
    </p:spTree>
    <p:extLst>
      <p:ext uri="{BB962C8B-B14F-4D97-AF65-F5344CB8AC3E}">
        <p14:creationId xmlns:p14="http://schemas.microsoft.com/office/powerpoint/2010/main" val="389559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half" idx="2"/>
          </p:nvPr>
        </p:nvSpPr>
        <p:spPr>
          <a:xfrm>
            <a:off x="457200" y="1340768"/>
            <a:ext cx="7931224" cy="4680520"/>
          </a:xfrm>
          <a:ln/>
        </p:spPr>
        <p:style>
          <a:lnRef idx="1">
            <a:schemeClr val="accent5"/>
          </a:lnRef>
          <a:fillRef idx="2">
            <a:schemeClr val="accent5"/>
          </a:fillRef>
          <a:effectRef idx="1">
            <a:schemeClr val="accent5"/>
          </a:effectRef>
          <a:fontRef idx="minor">
            <a:schemeClr val="dk1"/>
          </a:fontRef>
        </p:style>
        <p:txBody>
          <a:bodyPr/>
          <a:lstStyle/>
          <a:p>
            <a:pPr>
              <a:lnSpc>
                <a:spcPct val="100000"/>
              </a:lnSpc>
              <a:spcBef>
                <a:spcPts val="400"/>
              </a:spcBef>
            </a:pPr>
            <a:endParaRPr lang="de-DE" sz="1800" u="sng" dirty="0" smtClean="0">
              <a:solidFill>
                <a:srgbClr val="C00000"/>
              </a:solidFill>
              <a:ea typeface="+mj-ea"/>
              <a:cs typeface="+mj-cs"/>
            </a:endParaRPr>
          </a:p>
          <a:p>
            <a:pPr>
              <a:lnSpc>
                <a:spcPct val="100000"/>
              </a:lnSpc>
              <a:spcBef>
                <a:spcPts val="400"/>
              </a:spcBef>
            </a:pPr>
            <a:r>
              <a:rPr lang="de-DE" sz="1800" u="sng" dirty="0" smtClean="0">
                <a:solidFill>
                  <a:srgbClr val="C00000"/>
                </a:solidFill>
                <a:ea typeface="+mj-ea"/>
                <a:cs typeface="+mj-cs"/>
              </a:rPr>
              <a:t>Landesweiter Ausbau der Pflegestützpunkte</a:t>
            </a:r>
          </a:p>
          <a:p>
            <a:pPr>
              <a:lnSpc>
                <a:spcPct val="100000"/>
              </a:lnSpc>
              <a:spcBef>
                <a:spcPts val="400"/>
              </a:spcBef>
            </a:pPr>
            <a:endParaRPr lang="de-DE" sz="1800" u="sng" dirty="0" smtClean="0">
              <a:solidFill>
                <a:srgbClr val="C00000"/>
              </a:solidFill>
              <a:ea typeface="+mj-ea"/>
              <a:cs typeface="+mj-cs"/>
            </a:endParaRPr>
          </a:p>
          <a:p>
            <a:pPr marL="285750" indent="-285750">
              <a:lnSpc>
                <a:spcPct val="100000"/>
              </a:lnSpc>
              <a:spcBef>
                <a:spcPts val="400"/>
              </a:spcBef>
              <a:buFont typeface="Arial" panose="020B0604020202020204" pitchFamily="34" charset="0"/>
              <a:buChar char="•"/>
            </a:pPr>
            <a:r>
              <a:rPr lang="de-DE" sz="1800" dirty="0" smtClean="0">
                <a:solidFill>
                  <a:srgbClr val="C00000"/>
                </a:solidFill>
              </a:rPr>
              <a:t>Wohnortnahe Beratung</a:t>
            </a:r>
            <a:r>
              <a:rPr lang="de-DE" sz="1800" dirty="0">
                <a:solidFill>
                  <a:srgbClr val="C00000"/>
                </a:solidFill>
              </a:rPr>
              <a:t>, </a:t>
            </a:r>
            <a:r>
              <a:rPr lang="de-DE" sz="1800" dirty="0" smtClean="0">
                <a:solidFill>
                  <a:srgbClr val="C00000"/>
                </a:solidFill>
              </a:rPr>
              <a:t>Versorgung Pflegebedürftiger und deren Angehörige, </a:t>
            </a:r>
            <a:r>
              <a:rPr lang="de-DE" sz="1800" dirty="0" smtClean="0">
                <a:solidFill>
                  <a:srgbClr val="385242"/>
                </a:solidFill>
              </a:rPr>
              <a:t>in </a:t>
            </a:r>
            <a:r>
              <a:rPr lang="de-DE" sz="1800" dirty="0">
                <a:solidFill>
                  <a:srgbClr val="385242"/>
                </a:solidFill>
              </a:rPr>
              <a:t>gemeinsamer Trägerschaft der Pflegekassen und </a:t>
            </a:r>
            <a:r>
              <a:rPr lang="de-DE" sz="1800" dirty="0" smtClean="0">
                <a:solidFill>
                  <a:srgbClr val="385242"/>
                </a:solidFill>
              </a:rPr>
              <a:t>Kommunen</a:t>
            </a:r>
          </a:p>
          <a:p>
            <a:pPr marL="285750" indent="-285750">
              <a:lnSpc>
                <a:spcPct val="100000"/>
              </a:lnSpc>
              <a:spcBef>
                <a:spcPts val="400"/>
              </a:spcBef>
              <a:buFont typeface="Arial" panose="020B0604020202020204" pitchFamily="34" charset="0"/>
              <a:buChar char="•"/>
            </a:pPr>
            <a:r>
              <a:rPr lang="de-DE" sz="1800" dirty="0" smtClean="0">
                <a:solidFill>
                  <a:srgbClr val="385242"/>
                </a:solidFill>
              </a:rPr>
              <a:t>Ziel: 18 Pflegestützpunkte in M-V</a:t>
            </a:r>
          </a:p>
          <a:p>
            <a:pPr marL="285750" indent="-285750">
              <a:lnSpc>
                <a:spcPct val="100000"/>
              </a:lnSpc>
              <a:spcBef>
                <a:spcPts val="400"/>
              </a:spcBef>
              <a:buFont typeface="Arial" panose="020B0604020202020204" pitchFamily="34" charset="0"/>
              <a:buChar char="•"/>
            </a:pPr>
            <a:r>
              <a:rPr lang="de-DE" sz="1800" dirty="0" smtClean="0">
                <a:solidFill>
                  <a:srgbClr val="385242"/>
                </a:solidFill>
              </a:rPr>
              <a:t>Aktueller Stand: 14 Pflegestützpunkte</a:t>
            </a:r>
          </a:p>
          <a:p>
            <a:pPr>
              <a:lnSpc>
                <a:spcPct val="100000"/>
              </a:lnSpc>
              <a:spcBef>
                <a:spcPts val="400"/>
              </a:spcBef>
            </a:pPr>
            <a:r>
              <a:rPr lang="de-DE" sz="1800" dirty="0" smtClean="0">
                <a:solidFill>
                  <a:srgbClr val="385242"/>
                </a:solidFill>
              </a:rPr>
              <a:t>		  1 Außenstelle</a:t>
            </a:r>
          </a:p>
          <a:p>
            <a:pPr>
              <a:lnSpc>
                <a:spcPct val="100000"/>
              </a:lnSpc>
              <a:spcBef>
                <a:spcPts val="400"/>
              </a:spcBef>
            </a:pPr>
            <a:r>
              <a:rPr lang="de-DE" sz="1800" dirty="0" smtClean="0">
                <a:solidFill>
                  <a:srgbClr val="385242"/>
                </a:solidFill>
              </a:rPr>
              <a:t>  		  8 Außensprechstunden</a:t>
            </a:r>
          </a:p>
          <a:p>
            <a:pPr>
              <a:lnSpc>
                <a:spcPct val="100000"/>
              </a:lnSpc>
              <a:spcBef>
                <a:spcPts val="400"/>
              </a:spcBef>
            </a:pPr>
            <a:endParaRPr lang="de-DE" sz="1800" dirty="0" smtClean="0">
              <a:solidFill>
                <a:srgbClr val="385242"/>
              </a:solidFill>
            </a:endParaRPr>
          </a:p>
          <a:p>
            <a:pPr marL="285750" indent="-285750">
              <a:lnSpc>
                <a:spcPct val="100000"/>
              </a:lnSpc>
              <a:spcBef>
                <a:spcPts val="400"/>
              </a:spcBef>
              <a:buFont typeface="Arial" panose="020B0604020202020204" pitchFamily="34" charset="0"/>
              <a:buChar char="•"/>
            </a:pPr>
            <a:r>
              <a:rPr lang="de-DE" sz="1800" dirty="0" smtClean="0">
                <a:solidFill>
                  <a:srgbClr val="385242"/>
                </a:solidFill>
              </a:rPr>
              <a:t>PSG III - Kommunen haben Initiativrecht für Einrichtung neuer PSP</a:t>
            </a:r>
            <a:endParaRPr lang="de-DE" sz="2000" dirty="0" smtClean="0">
              <a:solidFill>
                <a:srgbClr val="C00000"/>
              </a:solidFill>
              <a:cs typeface="Arial" pitchFamily="34" charset="0"/>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19</a:t>
            </a:fld>
            <a:endParaRPr lang="en-GB"/>
          </a:p>
        </p:txBody>
      </p:sp>
      <p:sp>
        <p:nvSpPr>
          <p:cNvPr id="6" name="Titel 1"/>
          <p:cNvSpPr txBox="1">
            <a:spLocks/>
          </p:cNvSpPr>
          <p:nvPr/>
        </p:nvSpPr>
        <p:spPr bwMode="auto">
          <a:xfrm>
            <a:off x="101352" y="332656"/>
            <a:ext cx="619884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dirty="0">
                <a:solidFill>
                  <a:srgbClr val="287EA8"/>
                </a:solidFill>
              </a:rPr>
              <a:t> </a:t>
            </a:r>
            <a:r>
              <a:rPr lang="de-DE" dirty="0" smtClean="0">
                <a:solidFill>
                  <a:srgbClr val="287EA8"/>
                </a:solidFill>
              </a:rPr>
              <a:t>   </a:t>
            </a:r>
            <a:r>
              <a:rPr lang="de-DE" sz="2000" dirty="0" smtClean="0">
                <a:solidFill>
                  <a:srgbClr val="287EA8"/>
                </a:solidFill>
              </a:rPr>
              <a:t>5. Eckpunkt:</a:t>
            </a:r>
          </a:p>
          <a:p>
            <a:r>
              <a:rPr lang="de-DE" sz="2000" dirty="0">
                <a:solidFill>
                  <a:srgbClr val="287EA8"/>
                </a:solidFill>
              </a:rPr>
              <a:t> </a:t>
            </a:r>
            <a:r>
              <a:rPr lang="de-DE" sz="2000" dirty="0" smtClean="0">
                <a:solidFill>
                  <a:srgbClr val="287EA8"/>
                </a:solidFill>
              </a:rPr>
              <a:t>    Unterstützung Angehörige (2) </a:t>
            </a:r>
            <a:r>
              <a:rPr lang="de-DE" sz="2000" dirty="0" smtClean="0">
                <a:solidFill>
                  <a:schemeClr val="accent5">
                    <a:lumMod val="50000"/>
                  </a:schemeClr>
                </a:solidFill>
              </a:rPr>
              <a:t/>
            </a:r>
            <a:br>
              <a:rPr lang="de-DE" sz="2000" dirty="0" smtClean="0">
                <a:solidFill>
                  <a:schemeClr val="accent5">
                    <a:lumMod val="50000"/>
                  </a:schemeClr>
                </a:solidFill>
              </a:rPr>
            </a:br>
            <a:endParaRPr lang="de-DE" sz="2000" dirty="0"/>
          </a:p>
        </p:txBody>
      </p:sp>
    </p:spTree>
    <p:extLst>
      <p:ext uri="{BB962C8B-B14F-4D97-AF65-F5344CB8AC3E}">
        <p14:creationId xmlns:p14="http://schemas.microsoft.com/office/powerpoint/2010/main" val="433782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2808118932"/>
              </p:ext>
            </p:extLst>
          </p:nvPr>
        </p:nvGraphicFramePr>
        <p:xfrm>
          <a:off x="533400" y="1268760"/>
          <a:ext cx="80772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p:cNvSpPr>
            <a:spLocks noGrp="1"/>
          </p:cNvSpPr>
          <p:nvPr>
            <p:ph type="sldNum" sz="quarter" idx="11"/>
          </p:nvPr>
        </p:nvSpPr>
        <p:spPr/>
        <p:txBody>
          <a:bodyPr/>
          <a:lstStyle/>
          <a:p>
            <a:pPr>
              <a:defRPr/>
            </a:pPr>
            <a:fld id="{EBF70235-C7F8-426D-B320-2FC84A1C1A52}" type="slidenum">
              <a:rPr lang="de-DE" smtClean="0">
                <a:solidFill>
                  <a:srgbClr val="287DA8"/>
                </a:solidFill>
              </a:rPr>
              <a:pPr>
                <a:defRPr/>
              </a:pPr>
              <a:t>2</a:t>
            </a:fld>
            <a:endParaRPr lang="en-GB">
              <a:solidFill>
                <a:srgbClr val="287DA8"/>
              </a:solidFill>
            </a:endParaRPr>
          </a:p>
        </p:txBody>
      </p:sp>
      <p:sp>
        <p:nvSpPr>
          <p:cNvPr id="8" name="Titel 1"/>
          <p:cNvSpPr>
            <a:spLocks noGrp="1"/>
          </p:cNvSpPr>
          <p:nvPr>
            <p:ph type="title"/>
          </p:nvPr>
        </p:nvSpPr>
        <p:spPr>
          <a:xfrm>
            <a:off x="393700" y="476672"/>
            <a:ext cx="6194524" cy="533400"/>
          </a:xfrm>
        </p:spPr>
        <p:txBody>
          <a:bodyPr/>
          <a:lstStyle/>
          <a:p>
            <a:r>
              <a:rPr lang="de-DE" dirty="0" smtClean="0">
                <a:solidFill>
                  <a:srgbClr val="287EA8"/>
                </a:solidFill>
              </a:rPr>
              <a:t>10 Eckpunkte Pflegestrategie 2030</a:t>
            </a:r>
            <a:endParaRPr lang="de-DE" dirty="0">
              <a:solidFill>
                <a:srgbClr val="287EA8"/>
              </a:solidFill>
            </a:endParaRPr>
          </a:p>
        </p:txBody>
      </p:sp>
    </p:spTree>
    <p:extLst>
      <p:ext uri="{BB962C8B-B14F-4D97-AF65-F5344CB8AC3E}">
        <p14:creationId xmlns:p14="http://schemas.microsoft.com/office/powerpoint/2010/main" val="3768264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20</a:t>
            </a:fld>
            <a:endParaRPr lang="en-GB"/>
          </a:p>
        </p:txBody>
      </p:sp>
      <p:sp>
        <p:nvSpPr>
          <p:cNvPr id="6" name="Titel 1"/>
          <p:cNvSpPr txBox="1">
            <a:spLocks/>
          </p:cNvSpPr>
          <p:nvPr/>
        </p:nvSpPr>
        <p:spPr bwMode="auto">
          <a:xfrm>
            <a:off x="101352" y="260648"/>
            <a:ext cx="6198840" cy="60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dirty="0">
                <a:solidFill>
                  <a:srgbClr val="287EA8"/>
                </a:solidFill>
              </a:rPr>
              <a:t> </a:t>
            </a:r>
            <a:r>
              <a:rPr lang="de-DE" dirty="0" smtClean="0">
                <a:solidFill>
                  <a:srgbClr val="287EA8"/>
                </a:solidFill>
              </a:rPr>
              <a:t>   </a:t>
            </a:r>
            <a:r>
              <a:rPr lang="de-DE" sz="2000" dirty="0" smtClean="0">
                <a:solidFill>
                  <a:srgbClr val="287EA8"/>
                </a:solidFill>
              </a:rPr>
              <a:t>5. Eckpunkt:</a:t>
            </a:r>
          </a:p>
          <a:p>
            <a:r>
              <a:rPr lang="de-DE" sz="2000" dirty="0">
                <a:solidFill>
                  <a:srgbClr val="287EA8"/>
                </a:solidFill>
              </a:rPr>
              <a:t> </a:t>
            </a:r>
            <a:r>
              <a:rPr lang="de-DE" sz="2000" dirty="0" smtClean="0">
                <a:solidFill>
                  <a:srgbClr val="287EA8"/>
                </a:solidFill>
              </a:rPr>
              <a:t>    Unterstützung Angehörige (2)</a:t>
            </a:r>
            <a:r>
              <a:rPr lang="de-DE" sz="2000" dirty="0" smtClean="0">
                <a:solidFill>
                  <a:schemeClr val="accent5">
                    <a:lumMod val="50000"/>
                  </a:schemeClr>
                </a:solidFill>
              </a:rPr>
              <a:t/>
            </a:r>
            <a:br>
              <a:rPr lang="de-DE" sz="2000" dirty="0" smtClean="0">
                <a:solidFill>
                  <a:schemeClr val="accent5">
                    <a:lumMod val="50000"/>
                  </a:schemeClr>
                </a:solidFill>
              </a:rPr>
            </a:br>
            <a:endParaRPr lang="de-DE" sz="2000" dirty="0"/>
          </a:p>
        </p:txBody>
      </p:sp>
      <p:sp>
        <p:nvSpPr>
          <p:cNvPr id="3" name="Ellipse 2"/>
          <p:cNvSpPr/>
          <p:nvPr/>
        </p:nvSpPr>
        <p:spPr bwMode="auto">
          <a:xfrm>
            <a:off x="909962" y="5804250"/>
            <a:ext cx="853725" cy="144016"/>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4" name="Rechteck 3"/>
          <p:cNvSpPr/>
          <p:nvPr/>
        </p:nvSpPr>
        <p:spPr bwMode="auto">
          <a:xfrm>
            <a:off x="8100392" y="5948266"/>
            <a:ext cx="216024" cy="21703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 name="Rechteck 1"/>
          <p:cNvSpPr/>
          <p:nvPr/>
        </p:nvSpPr>
        <p:spPr bwMode="auto">
          <a:xfrm>
            <a:off x="2699792" y="141277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52" y="1268760"/>
            <a:ext cx="8935144" cy="543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140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21</a:t>
            </a:fld>
            <a:endParaRPr lang="en-GB"/>
          </a:p>
        </p:txBody>
      </p:sp>
      <p:sp>
        <p:nvSpPr>
          <p:cNvPr id="6" name="Titel 1"/>
          <p:cNvSpPr txBox="1">
            <a:spLocks/>
          </p:cNvSpPr>
          <p:nvPr/>
        </p:nvSpPr>
        <p:spPr bwMode="auto">
          <a:xfrm>
            <a:off x="454360" y="260648"/>
            <a:ext cx="6565912"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dirty="0" smtClean="0">
                <a:solidFill>
                  <a:srgbClr val="287EA8"/>
                </a:solidFill>
              </a:rPr>
              <a:t>6</a:t>
            </a:r>
            <a:r>
              <a:rPr lang="de-DE" sz="2000" dirty="0" smtClean="0">
                <a:solidFill>
                  <a:srgbClr val="287EA8"/>
                </a:solidFill>
              </a:rPr>
              <a:t>. Eckpunkt:</a:t>
            </a:r>
          </a:p>
          <a:p>
            <a:r>
              <a:rPr lang="de-DE" sz="2000" dirty="0" smtClean="0">
                <a:solidFill>
                  <a:srgbClr val="287EA8"/>
                </a:solidFill>
              </a:rPr>
              <a:t>Prävention, Rehabilitation</a:t>
            </a:r>
            <a:endParaRPr lang="de-DE" sz="2000" dirty="0"/>
          </a:p>
        </p:txBody>
      </p:sp>
      <p:sp>
        <p:nvSpPr>
          <p:cNvPr id="8" name="Textfeld 7"/>
          <p:cNvSpPr txBox="1"/>
          <p:nvPr/>
        </p:nvSpPr>
        <p:spPr>
          <a:xfrm>
            <a:off x="1637953" y="1280220"/>
            <a:ext cx="5904656" cy="5283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ts val="1700"/>
              </a:lnSpc>
              <a:spcBef>
                <a:spcPts val="0"/>
              </a:spcBef>
            </a:pPr>
            <a:r>
              <a:rPr lang="de-DE" sz="1600" dirty="0" smtClean="0">
                <a:solidFill>
                  <a:schemeClr val="accent5">
                    <a:lumMod val="50000"/>
                  </a:schemeClr>
                </a:solidFill>
              </a:rPr>
              <a:t>Grundsatz </a:t>
            </a:r>
            <a:r>
              <a:rPr lang="de-DE" sz="1600" dirty="0">
                <a:solidFill>
                  <a:srgbClr val="C00000"/>
                </a:solidFill>
              </a:rPr>
              <a:t>„Prävention vor Rehabilitation vor Pflege“</a:t>
            </a:r>
          </a:p>
          <a:p>
            <a:pPr algn="ctr">
              <a:lnSpc>
                <a:spcPts val="1700"/>
              </a:lnSpc>
              <a:spcBef>
                <a:spcPts val="0"/>
              </a:spcBef>
            </a:pPr>
            <a:r>
              <a:rPr lang="de-DE" sz="1600" dirty="0" smtClean="0">
                <a:solidFill>
                  <a:srgbClr val="C00000"/>
                </a:solidFill>
              </a:rPr>
              <a:t>Nachjustieren des Bundes – Zusammenwirken Kassen</a:t>
            </a:r>
            <a:endParaRPr lang="de-DE" sz="1600" dirty="0">
              <a:solidFill>
                <a:srgbClr val="C00000"/>
              </a:solidFill>
            </a:endParaRPr>
          </a:p>
        </p:txBody>
      </p:sp>
      <p:sp>
        <p:nvSpPr>
          <p:cNvPr id="2" name="Inhaltsplatzhalter 1"/>
          <p:cNvSpPr>
            <a:spLocks noGrp="1"/>
          </p:cNvSpPr>
          <p:nvPr>
            <p:ph idx="1"/>
          </p:nvPr>
        </p:nvSpPr>
        <p:spPr>
          <a:xfrm>
            <a:off x="533400" y="2057400"/>
            <a:ext cx="8077200" cy="4107904"/>
          </a:xfrm>
        </p:spPr>
        <p:txBody>
          <a:bodyPr/>
          <a:lstStyle/>
          <a:p>
            <a:pPr marL="0" indent="0" algn="just">
              <a:lnSpc>
                <a:spcPct val="100000"/>
              </a:lnSpc>
              <a:spcBef>
                <a:spcPts val="0"/>
              </a:spcBef>
            </a:pPr>
            <a:endParaRPr lang="de-DE" dirty="0" smtClean="0">
              <a:solidFill>
                <a:srgbClr val="385242"/>
              </a:solidFill>
            </a:endParaRPr>
          </a:p>
          <a:p>
            <a:pPr marL="0" indent="0" algn="just">
              <a:lnSpc>
                <a:spcPct val="100000"/>
              </a:lnSpc>
              <a:spcBef>
                <a:spcPts val="0"/>
              </a:spcBef>
            </a:pPr>
            <a:r>
              <a:rPr lang="de-DE" dirty="0" smtClean="0">
                <a:solidFill>
                  <a:srgbClr val="385242"/>
                </a:solidFill>
              </a:rPr>
              <a:t>Damit </a:t>
            </a:r>
            <a:r>
              <a:rPr lang="de-DE" dirty="0">
                <a:solidFill>
                  <a:srgbClr val="385242"/>
                </a:solidFill>
              </a:rPr>
              <a:t>Menschen möglichst lange gesund bleiben, ist eine gute </a:t>
            </a:r>
            <a:r>
              <a:rPr lang="de-DE" dirty="0" smtClean="0">
                <a:solidFill>
                  <a:srgbClr val="385242"/>
                </a:solidFill>
              </a:rPr>
              <a:t>Präventionsarbeit und </a:t>
            </a:r>
            <a:r>
              <a:rPr lang="de-DE" dirty="0">
                <a:solidFill>
                  <a:srgbClr val="385242"/>
                </a:solidFill>
              </a:rPr>
              <a:t>eigenverantwortliche Gesundheitsvorsorge </a:t>
            </a:r>
            <a:r>
              <a:rPr lang="de-DE" dirty="0" smtClean="0">
                <a:solidFill>
                  <a:srgbClr val="385242"/>
                </a:solidFill>
              </a:rPr>
              <a:t>unverzichtbar</a:t>
            </a:r>
          </a:p>
          <a:p>
            <a:pPr marL="0" indent="0" algn="just">
              <a:lnSpc>
                <a:spcPct val="100000"/>
              </a:lnSpc>
              <a:spcBef>
                <a:spcPts val="0"/>
              </a:spcBef>
            </a:pPr>
            <a:r>
              <a:rPr lang="de-DE" dirty="0" smtClean="0">
                <a:solidFill>
                  <a:srgbClr val="385242"/>
                </a:solidFill>
              </a:rPr>
              <a:t> </a:t>
            </a:r>
          </a:p>
          <a:p>
            <a:pPr algn="just">
              <a:lnSpc>
                <a:spcPct val="100000"/>
              </a:lnSpc>
              <a:spcBef>
                <a:spcPts val="0"/>
              </a:spcBef>
              <a:buFont typeface="Arial" panose="020B0604020202020204" pitchFamily="34" charset="0"/>
              <a:buChar char="•"/>
            </a:pPr>
            <a:r>
              <a:rPr lang="de-DE" dirty="0">
                <a:solidFill>
                  <a:srgbClr val="385242"/>
                </a:solidFill>
              </a:rPr>
              <a:t>Die Koalitionspartner werden eine </a:t>
            </a:r>
            <a:r>
              <a:rPr lang="de-DE" dirty="0" smtClean="0">
                <a:solidFill>
                  <a:srgbClr val="385242"/>
                </a:solidFill>
              </a:rPr>
              <a:t>Landesrahmenvereinbarung </a:t>
            </a:r>
            <a:r>
              <a:rPr lang="de-DE" dirty="0">
                <a:solidFill>
                  <a:srgbClr val="385242"/>
                </a:solidFill>
              </a:rPr>
              <a:t>zur Umsetzung der nationalen Präventionsstrategie zwischen </a:t>
            </a:r>
            <a:r>
              <a:rPr lang="de-DE" dirty="0" smtClean="0">
                <a:solidFill>
                  <a:srgbClr val="385242"/>
                </a:solidFill>
              </a:rPr>
              <a:t>dem Land </a:t>
            </a:r>
            <a:r>
              <a:rPr lang="de-DE" dirty="0">
                <a:solidFill>
                  <a:srgbClr val="385242"/>
                </a:solidFill>
              </a:rPr>
              <a:t>MV und der gesetzlichen Kranken-, Unfall- und </a:t>
            </a:r>
            <a:r>
              <a:rPr lang="de-DE" dirty="0" smtClean="0">
                <a:solidFill>
                  <a:srgbClr val="385242"/>
                </a:solidFill>
              </a:rPr>
              <a:t>Rentenversicherung abschließen</a:t>
            </a:r>
            <a:endParaRPr lang="de-DE" dirty="0">
              <a:solidFill>
                <a:srgbClr val="385242"/>
              </a:solidFill>
            </a:endParaRPr>
          </a:p>
          <a:p>
            <a:pPr algn="just">
              <a:lnSpc>
                <a:spcPct val="100000"/>
              </a:lnSpc>
              <a:spcBef>
                <a:spcPts val="0"/>
              </a:spcBef>
              <a:buFont typeface="Arial" panose="020B0604020202020204" pitchFamily="34" charset="0"/>
              <a:buChar char="•"/>
            </a:pPr>
            <a:endParaRPr lang="de-DE" dirty="0">
              <a:solidFill>
                <a:srgbClr val="385242"/>
              </a:solidFill>
            </a:endParaRPr>
          </a:p>
          <a:p>
            <a:pPr algn="just">
              <a:lnSpc>
                <a:spcPct val="100000"/>
              </a:lnSpc>
              <a:spcBef>
                <a:spcPts val="0"/>
              </a:spcBef>
              <a:buFont typeface="Arial" panose="020B0604020202020204" pitchFamily="34" charset="0"/>
              <a:buChar char="•"/>
            </a:pPr>
            <a:r>
              <a:rPr lang="de-DE" dirty="0" smtClean="0">
                <a:solidFill>
                  <a:srgbClr val="385242"/>
                </a:solidFill>
              </a:rPr>
              <a:t>Landesaktionsplan </a:t>
            </a:r>
            <a:r>
              <a:rPr lang="de-DE" dirty="0">
                <a:solidFill>
                  <a:srgbClr val="385242"/>
                </a:solidFill>
              </a:rPr>
              <a:t>„Gesundheitsförderung und Prävention“ </a:t>
            </a:r>
            <a:r>
              <a:rPr lang="de-DE" dirty="0" smtClean="0">
                <a:solidFill>
                  <a:srgbClr val="385242"/>
                </a:solidFill>
              </a:rPr>
              <a:t>wird fortgeschrieben</a:t>
            </a:r>
          </a:p>
          <a:p>
            <a:pPr marL="0" indent="0" algn="just">
              <a:lnSpc>
                <a:spcPct val="100000"/>
              </a:lnSpc>
              <a:spcBef>
                <a:spcPts val="0"/>
              </a:spcBef>
            </a:pPr>
            <a:endParaRPr lang="de-DE" dirty="0" smtClean="0">
              <a:solidFill>
                <a:srgbClr val="385242"/>
              </a:solidFill>
            </a:endParaRPr>
          </a:p>
          <a:p>
            <a:pPr algn="just">
              <a:lnSpc>
                <a:spcPct val="100000"/>
              </a:lnSpc>
              <a:spcBef>
                <a:spcPts val="0"/>
              </a:spcBef>
            </a:pPr>
            <a:endParaRPr lang="de-DE" dirty="0">
              <a:solidFill>
                <a:srgbClr val="385242"/>
              </a:solidFill>
            </a:endParaRPr>
          </a:p>
        </p:txBody>
      </p:sp>
    </p:spTree>
    <p:extLst>
      <p:ext uri="{BB962C8B-B14F-4D97-AF65-F5344CB8AC3E}">
        <p14:creationId xmlns:p14="http://schemas.microsoft.com/office/powerpoint/2010/main" val="869064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6085" y="1484784"/>
            <a:ext cx="8077200" cy="3856038"/>
          </a:xfrm>
        </p:spPr>
        <p:txBody>
          <a:bodyPr/>
          <a:lstStyle/>
          <a:p>
            <a:r>
              <a:rPr lang="de-DE" dirty="0" smtClean="0"/>
              <a:t>	</a:t>
            </a:r>
            <a:r>
              <a:rPr lang="de-DE" dirty="0" smtClean="0">
                <a:solidFill>
                  <a:srgbClr val="C00000"/>
                </a:solidFill>
              </a:rPr>
              <a:t>Koalitionsvereinbarung - </a:t>
            </a:r>
            <a:r>
              <a:rPr lang="de-DE" dirty="0">
                <a:solidFill>
                  <a:srgbClr val="C00000"/>
                </a:solidFill>
              </a:rPr>
              <a:t>Ziffer: 347</a:t>
            </a:r>
            <a:endParaRPr lang="de-DE" dirty="0"/>
          </a:p>
          <a:p>
            <a:pPr algn="just"/>
            <a:r>
              <a:rPr lang="de-DE" dirty="0" smtClean="0"/>
              <a:t>	</a:t>
            </a:r>
          </a:p>
          <a:p>
            <a:pPr algn="just"/>
            <a:r>
              <a:rPr lang="de-DE" dirty="0">
                <a:solidFill>
                  <a:srgbClr val="385242"/>
                </a:solidFill>
              </a:rPr>
              <a:t>	</a:t>
            </a:r>
            <a:r>
              <a:rPr lang="de-DE" dirty="0" smtClean="0">
                <a:solidFill>
                  <a:srgbClr val="385242"/>
                </a:solidFill>
              </a:rPr>
              <a:t>„Das </a:t>
            </a:r>
            <a:r>
              <a:rPr lang="de-DE" dirty="0">
                <a:solidFill>
                  <a:srgbClr val="385242"/>
                </a:solidFill>
              </a:rPr>
              <a:t>Land steht durch den demografischen Wandel und seine Folgen in den </a:t>
            </a:r>
            <a:r>
              <a:rPr lang="de-DE" dirty="0" smtClean="0">
                <a:solidFill>
                  <a:srgbClr val="385242"/>
                </a:solidFill>
              </a:rPr>
              <a:t>Ländlichen </a:t>
            </a:r>
            <a:r>
              <a:rPr lang="de-DE" dirty="0" err="1" smtClean="0">
                <a:solidFill>
                  <a:srgbClr val="385242"/>
                </a:solidFill>
              </a:rPr>
              <a:t>GestaltungsRäumen</a:t>
            </a:r>
            <a:r>
              <a:rPr lang="de-DE" dirty="0" smtClean="0">
                <a:solidFill>
                  <a:srgbClr val="385242"/>
                </a:solidFill>
              </a:rPr>
              <a:t> </a:t>
            </a:r>
            <a:r>
              <a:rPr lang="de-DE" dirty="0">
                <a:solidFill>
                  <a:srgbClr val="385242"/>
                </a:solidFill>
              </a:rPr>
              <a:t>vor großen Herausforderungen in der </a:t>
            </a:r>
            <a:r>
              <a:rPr lang="de-DE" dirty="0" smtClean="0">
                <a:solidFill>
                  <a:srgbClr val="385242"/>
                </a:solidFill>
              </a:rPr>
              <a:t>gesundheitlichen </a:t>
            </a:r>
            <a:r>
              <a:rPr lang="de-DE" dirty="0">
                <a:solidFill>
                  <a:srgbClr val="385242"/>
                </a:solidFill>
              </a:rPr>
              <a:t>und pflegerischen Versorgung. Die Koalition wird alle </a:t>
            </a:r>
            <a:r>
              <a:rPr lang="de-DE" dirty="0" smtClean="0">
                <a:solidFill>
                  <a:srgbClr val="385242"/>
                </a:solidFill>
              </a:rPr>
              <a:t>Möglichkeiten </a:t>
            </a:r>
            <a:r>
              <a:rPr lang="de-DE" dirty="0">
                <a:solidFill>
                  <a:srgbClr val="385242"/>
                </a:solidFill>
              </a:rPr>
              <a:t>des Landes nutzen, um mit neuen Ansätzen Lösungen zu finden. Dabei </a:t>
            </a:r>
            <a:r>
              <a:rPr lang="de-DE" dirty="0" smtClean="0">
                <a:solidFill>
                  <a:srgbClr val="385242"/>
                </a:solidFill>
              </a:rPr>
              <a:t>orientiert </a:t>
            </a:r>
            <a:r>
              <a:rPr lang="de-DE" dirty="0">
                <a:solidFill>
                  <a:srgbClr val="385242"/>
                </a:solidFill>
              </a:rPr>
              <a:t>sich die Koalition an den Empfehlungen der Enquetekommission „</a:t>
            </a:r>
            <a:r>
              <a:rPr lang="de-DE" dirty="0" smtClean="0">
                <a:solidFill>
                  <a:srgbClr val="385242"/>
                </a:solidFill>
              </a:rPr>
              <a:t>Älter </a:t>
            </a:r>
            <a:r>
              <a:rPr lang="de-DE" dirty="0">
                <a:solidFill>
                  <a:srgbClr val="385242"/>
                </a:solidFill>
              </a:rPr>
              <a:t>werden in Mecklenburg-Vorpommern“ zu Gesundheit und Pflege</a:t>
            </a:r>
            <a:r>
              <a:rPr lang="de-DE" dirty="0" smtClean="0">
                <a:solidFill>
                  <a:srgbClr val="385242"/>
                </a:solidFill>
              </a:rPr>
              <a:t>.“ </a:t>
            </a:r>
            <a:endParaRPr lang="de-DE" dirty="0">
              <a:solidFill>
                <a:srgbClr val="385242"/>
              </a:solidFill>
            </a:endParaRPr>
          </a:p>
          <a:p>
            <a:pPr algn="just"/>
            <a:endParaRPr lang="de-DE"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22</a:t>
            </a:fld>
            <a:endParaRPr lang="en-GB"/>
          </a:p>
        </p:txBody>
      </p:sp>
      <p:sp>
        <p:nvSpPr>
          <p:cNvPr id="6" name="Rechteck 5"/>
          <p:cNvSpPr/>
          <p:nvPr/>
        </p:nvSpPr>
        <p:spPr bwMode="auto">
          <a:xfrm>
            <a:off x="533400" y="260648"/>
            <a:ext cx="64868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2000" b="1" dirty="0">
                <a:solidFill>
                  <a:srgbClr val="287EA8"/>
                </a:solidFill>
              </a:rPr>
              <a:t>7. Eckpunkt:</a:t>
            </a:r>
          </a:p>
          <a:p>
            <a:pPr>
              <a:spcBef>
                <a:spcPts val="0"/>
              </a:spcBef>
            </a:pPr>
            <a:r>
              <a:rPr lang="de-DE" sz="2000" b="1" dirty="0">
                <a:solidFill>
                  <a:srgbClr val="287EA8"/>
                </a:solidFill>
              </a:rPr>
              <a:t>Kommunaler Focus (1)</a:t>
            </a:r>
            <a:r>
              <a:rPr lang="de-DE" sz="2000" b="1" dirty="0">
                <a:solidFill>
                  <a:schemeClr val="accent5">
                    <a:lumMod val="50000"/>
                  </a:schemeClr>
                </a:solidFill>
              </a:rPr>
              <a:t/>
            </a:r>
            <a:br>
              <a:rPr lang="de-DE" sz="2000" b="1" dirty="0">
                <a:solidFill>
                  <a:schemeClr val="accent5">
                    <a:lumMod val="50000"/>
                  </a:schemeClr>
                </a:solidFill>
              </a:rPr>
            </a:br>
            <a:endParaRPr lang="de-DE" sz="2000" b="1" dirty="0"/>
          </a:p>
        </p:txBody>
      </p:sp>
    </p:spTree>
    <p:extLst>
      <p:ext uri="{BB962C8B-B14F-4D97-AF65-F5344CB8AC3E}">
        <p14:creationId xmlns:p14="http://schemas.microsoft.com/office/powerpoint/2010/main" val="4108317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23</a:t>
            </a:fld>
            <a:endParaRPr lang="en-GB"/>
          </a:p>
        </p:txBody>
      </p:sp>
      <p:sp>
        <p:nvSpPr>
          <p:cNvPr id="6" name="Titel 1"/>
          <p:cNvSpPr txBox="1">
            <a:spLocks/>
          </p:cNvSpPr>
          <p:nvPr/>
        </p:nvSpPr>
        <p:spPr bwMode="auto">
          <a:xfrm>
            <a:off x="533400" y="332656"/>
            <a:ext cx="57677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7. Eckpunkt:</a:t>
            </a:r>
          </a:p>
          <a:p>
            <a:r>
              <a:rPr lang="de-DE" sz="2000" dirty="0" smtClean="0">
                <a:solidFill>
                  <a:srgbClr val="287EA8"/>
                </a:solidFill>
              </a:rPr>
              <a:t>Kommunaler Focus (1)</a:t>
            </a:r>
            <a:r>
              <a:rPr lang="de-DE" dirty="0" smtClean="0">
                <a:solidFill>
                  <a:schemeClr val="accent5">
                    <a:lumMod val="50000"/>
                  </a:schemeClr>
                </a:solidFill>
              </a:rPr>
              <a:t/>
            </a:r>
            <a:br>
              <a:rPr lang="de-DE" dirty="0" smtClean="0">
                <a:solidFill>
                  <a:schemeClr val="accent5">
                    <a:lumMod val="50000"/>
                  </a:schemeClr>
                </a:solidFill>
              </a:rPr>
            </a:br>
            <a:endParaRPr lang="de-DE" dirty="0"/>
          </a:p>
        </p:txBody>
      </p:sp>
      <p:sp>
        <p:nvSpPr>
          <p:cNvPr id="14" name="Textfeld 13"/>
          <p:cNvSpPr txBox="1"/>
          <p:nvPr/>
        </p:nvSpPr>
        <p:spPr>
          <a:xfrm>
            <a:off x="533400" y="1268760"/>
            <a:ext cx="8192704" cy="507831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e-DE" dirty="0">
                <a:solidFill>
                  <a:srgbClr val="C00000"/>
                </a:solidFill>
                <a:latin typeface="FMGFK G+ Times New"/>
              </a:rPr>
              <a:t>Pflege bedarf der kommunalen Planung, Steuerung und Gestaltung</a:t>
            </a:r>
            <a:endParaRPr lang="de-DE" dirty="0" smtClean="0"/>
          </a:p>
          <a:p>
            <a:r>
              <a:rPr lang="de-DE" sz="1600" dirty="0" smtClean="0">
                <a:solidFill>
                  <a:srgbClr val="385242"/>
                </a:solidFill>
              </a:rPr>
              <a:t>§ 5 </a:t>
            </a:r>
            <a:r>
              <a:rPr lang="de-DE" sz="1600" dirty="0" err="1" smtClean="0">
                <a:solidFill>
                  <a:srgbClr val="385242"/>
                </a:solidFill>
              </a:rPr>
              <a:t>LandespflegeG</a:t>
            </a:r>
            <a:r>
              <a:rPr lang="de-DE" sz="1600" dirty="0" smtClean="0">
                <a:solidFill>
                  <a:srgbClr val="385242"/>
                </a:solidFill>
              </a:rPr>
              <a:t> M-V</a:t>
            </a:r>
          </a:p>
          <a:p>
            <a:r>
              <a:rPr lang="de-DE" sz="1600" dirty="0" smtClean="0">
                <a:solidFill>
                  <a:srgbClr val="385242"/>
                </a:solidFill>
              </a:rPr>
              <a:t>(</a:t>
            </a:r>
            <a:r>
              <a:rPr lang="de-DE" sz="1600" dirty="0">
                <a:solidFill>
                  <a:srgbClr val="385242"/>
                </a:solidFill>
              </a:rPr>
              <a:t>2) </a:t>
            </a:r>
            <a:r>
              <a:rPr lang="de-DE" sz="1600" baseline="30000" dirty="0">
                <a:solidFill>
                  <a:srgbClr val="385242"/>
                </a:solidFill>
              </a:rPr>
              <a:t>1</a:t>
            </a:r>
            <a:r>
              <a:rPr lang="de-DE" sz="1600" dirty="0">
                <a:solidFill>
                  <a:srgbClr val="385242"/>
                </a:solidFill>
              </a:rPr>
              <a:t> Die Landkreise und kreisfreien Städte stellen unter Zugrundelegung der Ergebnisse der jeweils aktuellen Landesprognose zur Bevölkerungsentwicklung für ihr Gebiet alle fünf Jahre, erstmalig mit Stichtag 31. Dezember 2010, Planungen für ambulante, teilstationäre und stationäre Pflegeeinrichtungen auf. </a:t>
            </a:r>
            <a:r>
              <a:rPr lang="de-DE" sz="1600" baseline="30000" dirty="0">
                <a:solidFill>
                  <a:srgbClr val="385242"/>
                </a:solidFill>
              </a:rPr>
              <a:t>2</a:t>
            </a:r>
            <a:r>
              <a:rPr lang="de-DE" sz="1600" dirty="0">
                <a:solidFill>
                  <a:srgbClr val="385242"/>
                </a:solidFill>
              </a:rPr>
              <a:t>Dabei sind komplementäre Angebote zur Pflege, insbesondere betreute Wohnformen, zu berücksichtigen. </a:t>
            </a:r>
            <a:r>
              <a:rPr lang="de-DE" sz="1600" baseline="30000" dirty="0">
                <a:solidFill>
                  <a:srgbClr val="385242"/>
                </a:solidFill>
              </a:rPr>
              <a:t>3</a:t>
            </a:r>
            <a:r>
              <a:rPr lang="de-DE" sz="1600" dirty="0">
                <a:solidFill>
                  <a:srgbClr val="385242"/>
                </a:solidFill>
              </a:rPr>
              <a:t>Die Planungen enthalten eine Bestandsaufnahme über die regionale Versorgungsstruktur, in der Standorte, Träger und Platzzahlen ausgewiesen sind, zeigen etwaige Defizite auf und beschreiben die bedarfsgerechte Entwicklung von geeigneten Betreuungs- und Pflegeangeboten</a:t>
            </a:r>
            <a:r>
              <a:rPr lang="de-DE" sz="1600" dirty="0" smtClean="0">
                <a:solidFill>
                  <a:srgbClr val="385242"/>
                </a:solidFill>
              </a:rPr>
              <a:t>..</a:t>
            </a:r>
            <a:endParaRPr lang="de-DE" sz="1600" dirty="0">
              <a:solidFill>
                <a:srgbClr val="385242"/>
              </a:solidFill>
            </a:endParaRPr>
          </a:p>
          <a:p>
            <a:r>
              <a:rPr lang="de-DE" sz="1600" dirty="0">
                <a:solidFill>
                  <a:srgbClr val="385242"/>
                </a:solidFill>
              </a:rPr>
              <a:t>(3) Das Ministerium für Arbeit, Gleichstellung und Soziales stellt auf der Grundlage der kommunalen Planungen im Benehmen mit dem Landespflegeausschuss nach </a:t>
            </a:r>
            <a:r>
              <a:rPr lang="de-DE" sz="1600" dirty="0">
                <a:solidFill>
                  <a:srgbClr val="385242"/>
                </a:solidFill>
                <a:hlinkClick r:id="rId2" tooltip="§ 92 SGB XI, Landespflegeausschüsse"/>
              </a:rPr>
              <a:t>§ 92 Abs. 1 des Elften Buches Sozialgesetzbuch</a:t>
            </a:r>
            <a:r>
              <a:rPr lang="de-DE" sz="1600" dirty="0">
                <a:solidFill>
                  <a:srgbClr val="385242"/>
                </a:solidFill>
              </a:rPr>
              <a:t> einen Landesplan mit Empfehlungen für die Weiterentwicklung der pflegerischen Versorgungsstruktur auf.</a:t>
            </a:r>
          </a:p>
        </p:txBody>
      </p:sp>
    </p:spTree>
    <p:extLst>
      <p:ext uri="{BB962C8B-B14F-4D97-AF65-F5344CB8AC3E}">
        <p14:creationId xmlns:p14="http://schemas.microsoft.com/office/powerpoint/2010/main" val="211425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solidFill>
                  <a:srgbClr val="C00000"/>
                </a:solidFill>
                <a:latin typeface="FMGFK G+ Times New"/>
              </a:rPr>
              <a:t>Gegenwärtige Situation in Mecklenburg-Vorpommern </a:t>
            </a:r>
            <a:endParaRPr lang="de-DE" sz="1800" dirty="0">
              <a:solidFill>
                <a:srgbClr val="C00000"/>
              </a:solidFill>
              <a:latin typeface="FMGFK G+ Times New"/>
            </a:endParaRPr>
          </a:p>
        </p:txBody>
      </p:sp>
      <p:sp>
        <p:nvSpPr>
          <p:cNvPr id="3" name="Inhaltsplatzhalter 2"/>
          <p:cNvSpPr>
            <a:spLocks noGrp="1"/>
          </p:cNvSpPr>
          <p:nvPr>
            <p:ph idx="1"/>
          </p:nvPr>
        </p:nvSpPr>
        <p:spPr/>
        <p:txBody>
          <a:bodyPr/>
          <a:lstStyle/>
          <a:p>
            <a:pPr>
              <a:buFont typeface="Arial" panose="020B0604020202020204" pitchFamily="34" charset="0"/>
              <a:buChar char="•"/>
            </a:pPr>
            <a:r>
              <a:rPr lang="de-DE" dirty="0" smtClean="0">
                <a:solidFill>
                  <a:srgbClr val="385242"/>
                </a:solidFill>
              </a:rPr>
              <a:t>Pflegesozialplanungen aller Landkreise und kreisfreien Städte liegen vor</a:t>
            </a:r>
          </a:p>
          <a:p>
            <a:pPr>
              <a:buFont typeface="Arial" panose="020B0604020202020204" pitchFamily="34" charset="0"/>
              <a:buChar char="•"/>
            </a:pPr>
            <a:r>
              <a:rPr lang="de-DE" dirty="0" smtClean="0">
                <a:solidFill>
                  <a:srgbClr val="385242"/>
                </a:solidFill>
              </a:rPr>
              <a:t>Herangehensweise bei der Erstellung der Pläne teilweise unterschiedlich (Datenerhebung, Schlussfolgerungen und Zielsetzungen)</a:t>
            </a:r>
          </a:p>
          <a:p>
            <a:pPr>
              <a:buFont typeface="Arial" panose="020B0604020202020204" pitchFamily="34" charset="0"/>
              <a:buChar char="•"/>
            </a:pPr>
            <a:r>
              <a:rPr lang="de-DE" dirty="0" smtClean="0">
                <a:solidFill>
                  <a:srgbClr val="385242"/>
                </a:solidFill>
              </a:rPr>
              <a:t>Wahrnehmung der gesetzlichen Aufgaben unterschiedlich</a:t>
            </a:r>
          </a:p>
          <a:p>
            <a:pPr>
              <a:buFont typeface="Arial" panose="020B0604020202020204" pitchFamily="34" charset="0"/>
              <a:buChar char="•"/>
            </a:pPr>
            <a:r>
              <a:rPr lang="de-DE" dirty="0" smtClean="0">
                <a:solidFill>
                  <a:srgbClr val="385242"/>
                </a:solidFill>
              </a:rPr>
              <a:t>Bedingte Vergleichbarkeit der erhobenen Daten und vorgenommenen Auswertungen</a:t>
            </a:r>
          </a:p>
          <a:p>
            <a:pPr>
              <a:buFont typeface="Arial" panose="020B0604020202020204" pitchFamily="34" charset="0"/>
              <a:buChar char="•"/>
            </a:pPr>
            <a:r>
              <a:rPr lang="de-DE" dirty="0" smtClean="0">
                <a:solidFill>
                  <a:srgbClr val="385242"/>
                </a:solidFill>
              </a:rPr>
              <a:t>Keine einheitliche Steuerungsstrategie für  das Land und die Kommunen   </a:t>
            </a:r>
            <a:endParaRPr lang="de-DE"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24</a:t>
            </a:fld>
            <a:endParaRPr lang="en-GB"/>
          </a:p>
        </p:txBody>
      </p:sp>
      <p:sp>
        <p:nvSpPr>
          <p:cNvPr id="7" name="Pfeil nach rechts 6"/>
          <p:cNvSpPr/>
          <p:nvPr/>
        </p:nvSpPr>
        <p:spPr bwMode="auto">
          <a:xfrm>
            <a:off x="971600" y="3861048"/>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8" name="Rechteck 7"/>
          <p:cNvSpPr/>
          <p:nvPr/>
        </p:nvSpPr>
        <p:spPr bwMode="auto">
          <a:xfrm>
            <a:off x="986923" y="217482"/>
            <a:ext cx="59046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2000" b="1" dirty="0">
                <a:solidFill>
                  <a:srgbClr val="287EA8"/>
                </a:solidFill>
              </a:rPr>
              <a:t>7. Eckpunkt</a:t>
            </a:r>
            <a:r>
              <a:rPr lang="de-DE" sz="2000" b="1" dirty="0" smtClean="0">
                <a:solidFill>
                  <a:srgbClr val="287EA8"/>
                </a:solidFill>
              </a:rPr>
              <a:t>: </a:t>
            </a:r>
          </a:p>
          <a:p>
            <a:pPr>
              <a:spcBef>
                <a:spcPts val="0"/>
              </a:spcBef>
            </a:pPr>
            <a:r>
              <a:rPr lang="de-DE" sz="2000" b="1" dirty="0" smtClean="0">
                <a:solidFill>
                  <a:srgbClr val="287EA8"/>
                </a:solidFill>
              </a:rPr>
              <a:t>Kommunaler </a:t>
            </a:r>
            <a:r>
              <a:rPr lang="de-DE" sz="2000" b="1" dirty="0">
                <a:solidFill>
                  <a:srgbClr val="287EA8"/>
                </a:solidFill>
              </a:rPr>
              <a:t>Focus (1)</a:t>
            </a:r>
            <a:r>
              <a:rPr lang="de-DE" sz="2000" b="1" dirty="0">
                <a:solidFill>
                  <a:schemeClr val="accent5">
                    <a:lumMod val="50000"/>
                  </a:schemeClr>
                </a:solidFill>
              </a:rPr>
              <a:t/>
            </a:r>
            <a:br>
              <a:rPr lang="de-DE" sz="2000" b="1" dirty="0">
                <a:solidFill>
                  <a:schemeClr val="accent5">
                    <a:lumMod val="50000"/>
                  </a:schemeClr>
                </a:solidFill>
              </a:rPr>
            </a:br>
            <a:endParaRPr lang="de-DE" sz="2000" b="1" dirty="0"/>
          </a:p>
        </p:txBody>
      </p:sp>
    </p:spTree>
    <p:extLst>
      <p:ext uri="{BB962C8B-B14F-4D97-AF65-F5344CB8AC3E}">
        <p14:creationId xmlns:p14="http://schemas.microsoft.com/office/powerpoint/2010/main" val="1896687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smtClean="0">
                <a:solidFill>
                  <a:srgbClr val="C00000"/>
                </a:solidFill>
                <a:latin typeface="FMGFK G+ Times New"/>
              </a:rPr>
              <a:t>Zielstellung für Mecklenburg-Vorpommern</a:t>
            </a:r>
            <a:endParaRPr lang="de-DE" sz="1800" dirty="0">
              <a:solidFill>
                <a:srgbClr val="C00000"/>
              </a:solidFill>
              <a:latin typeface="FMGFK G+ Times New"/>
            </a:endParaRPr>
          </a:p>
        </p:txBody>
      </p:sp>
      <p:sp>
        <p:nvSpPr>
          <p:cNvPr id="3" name="Inhaltsplatzhalter 2"/>
          <p:cNvSpPr>
            <a:spLocks noGrp="1"/>
          </p:cNvSpPr>
          <p:nvPr>
            <p:ph idx="1"/>
          </p:nvPr>
        </p:nvSpPr>
        <p:spPr/>
        <p:txBody>
          <a:bodyPr/>
          <a:lstStyle/>
          <a:p>
            <a:pPr marL="285750" indent="-285750" algn="just">
              <a:buFont typeface="Arial" panose="020B0604020202020204" pitchFamily="34" charset="0"/>
              <a:buChar char="•"/>
            </a:pPr>
            <a:r>
              <a:rPr lang="de-DE" dirty="0" smtClean="0">
                <a:solidFill>
                  <a:srgbClr val="385242"/>
                </a:solidFill>
              </a:rPr>
              <a:t>Erreichen eines einheitlichen Qualitätsstandards der pflegerischen </a:t>
            </a:r>
            <a:r>
              <a:rPr lang="de-DE" dirty="0" err="1" smtClean="0">
                <a:solidFill>
                  <a:srgbClr val="385242"/>
                </a:solidFill>
              </a:rPr>
              <a:t>Versor-gungsstruktur</a:t>
            </a:r>
            <a:r>
              <a:rPr lang="de-DE" dirty="0" smtClean="0">
                <a:solidFill>
                  <a:srgbClr val="385242"/>
                </a:solidFill>
              </a:rPr>
              <a:t> durch eine gemeinsame Zielstellung aufgrund einer abgestimmten Planung</a:t>
            </a:r>
          </a:p>
          <a:p>
            <a:pPr algn="just">
              <a:buFont typeface="Arial" panose="020B0604020202020204" pitchFamily="34" charset="0"/>
              <a:buChar char="•"/>
            </a:pPr>
            <a:r>
              <a:rPr lang="de-DE" dirty="0" smtClean="0">
                <a:solidFill>
                  <a:srgbClr val="385242"/>
                </a:solidFill>
              </a:rPr>
              <a:t>Entwicklung neuer Angebotsformen gemäß dem Grundsatz „ambulant vor stationär“</a:t>
            </a:r>
          </a:p>
          <a:p>
            <a:pPr algn="just">
              <a:buFont typeface="Arial" panose="020B0604020202020204" pitchFamily="34" charset="0"/>
              <a:buChar char="•"/>
            </a:pPr>
            <a:r>
              <a:rPr lang="de-DE" dirty="0" smtClean="0">
                <a:solidFill>
                  <a:srgbClr val="385242"/>
                </a:solidFill>
              </a:rPr>
              <a:t>Schaffung integrierter Versorgungsangebote, Quartiersentwicklung und Management</a:t>
            </a:r>
          </a:p>
          <a:p>
            <a:pPr algn="just">
              <a:buFont typeface="Arial" panose="020B0604020202020204" pitchFamily="34" charset="0"/>
              <a:buChar char="•"/>
            </a:pPr>
            <a:r>
              <a:rPr lang="de-DE" dirty="0" smtClean="0">
                <a:solidFill>
                  <a:srgbClr val="385242"/>
                </a:solidFill>
              </a:rPr>
              <a:t>Förderung des bürgerschaftlichen Engagements und des Ehrenamtes</a:t>
            </a:r>
          </a:p>
          <a:p>
            <a:pPr algn="just">
              <a:buFont typeface="Arial" panose="020B0604020202020204" pitchFamily="34" charset="0"/>
              <a:buChar char="•"/>
            </a:pPr>
            <a:r>
              <a:rPr lang="de-DE" dirty="0" smtClean="0">
                <a:solidFill>
                  <a:srgbClr val="385242"/>
                </a:solidFill>
              </a:rPr>
              <a:t>Vernetzung aller Akteure, Kommunen, Dienstleister, Bürgerinitiativen, Wohnungsanbieter, Pflegestützpunkte </a:t>
            </a:r>
            <a:endParaRPr lang="de-DE"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25</a:t>
            </a:fld>
            <a:endParaRPr lang="en-GB"/>
          </a:p>
        </p:txBody>
      </p:sp>
      <p:sp>
        <p:nvSpPr>
          <p:cNvPr id="6" name="Rechteck 5"/>
          <p:cNvSpPr/>
          <p:nvPr/>
        </p:nvSpPr>
        <p:spPr bwMode="auto">
          <a:xfrm>
            <a:off x="3923928" y="29818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7" name="Rechteck 6"/>
          <p:cNvSpPr/>
          <p:nvPr/>
        </p:nvSpPr>
        <p:spPr bwMode="auto">
          <a:xfrm>
            <a:off x="533400" y="298182"/>
            <a:ext cx="62708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ts val="0"/>
              </a:spcBef>
            </a:pPr>
            <a:r>
              <a:rPr lang="de-DE" sz="2000" b="1" dirty="0">
                <a:solidFill>
                  <a:srgbClr val="287EA8"/>
                </a:solidFill>
              </a:rPr>
              <a:t>7. Eckpunkt:</a:t>
            </a:r>
          </a:p>
          <a:p>
            <a:pPr>
              <a:spcBef>
                <a:spcPts val="0"/>
              </a:spcBef>
            </a:pPr>
            <a:r>
              <a:rPr lang="de-DE" sz="2000" b="1" dirty="0">
                <a:solidFill>
                  <a:srgbClr val="287EA8"/>
                </a:solidFill>
              </a:rPr>
              <a:t>Kommunaler Focus (1)</a:t>
            </a:r>
            <a:r>
              <a:rPr lang="de-DE" sz="2000" b="1" dirty="0">
                <a:solidFill>
                  <a:schemeClr val="accent5">
                    <a:lumMod val="50000"/>
                  </a:schemeClr>
                </a:solidFill>
              </a:rPr>
              <a:t/>
            </a:r>
            <a:br>
              <a:rPr lang="de-DE" sz="2000" b="1" dirty="0">
                <a:solidFill>
                  <a:schemeClr val="accent5">
                    <a:lumMod val="50000"/>
                  </a:schemeClr>
                </a:solidFill>
              </a:rPr>
            </a:br>
            <a:endParaRPr lang="de-DE" sz="2000" b="1" dirty="0"/>
          </a:p>
        </p:txBody>
      </p:sp>
    </p:spTree>
    <p:extLst>
      <p:ext uri="{BB962C8B-B14F-4D97-AF65-F5344CB8AC3E}">
        <p14:creationId xmlns:p14="http://schemas.microsoft.com/office/powerpoint/2010/main" val="1996214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dirty="0">
                <a:solidFill>
                  <a:srgbClr val="C00000"/>
                </a:solidFill>
                <a:latin typeface="FMGFK G+ Times New"/>
              </a:rPr>
              <a:t>PSG III – Stärkung der Rolle der Kommunen in der Pflege </a:t>
            </a:r>
            <a:r>
              <a:rPr lang="de-DE" sz="2000" dirty="0">
                <a:solidFill>
                  <a:srgbClr val="C00000"/>
                </a:solidFill>
              </a:rPr>
              <a:t>!</a:t>
            </a:r>
            <a:r>
              <a:rPr lang="de-DE" sz="2000" dirty="0">
                <a:solidFill>
                  <a:srgbClr val="385242"/>
                </a:solidFill>
              </a:rPr>
              <a:t/>
            </a:r>
            <a:br>
              <a:rPr lang="de-DE" sz="2000" dirty="0">
                <a:solidFill>
                  <a:srgbClr val="385242"/>
                </a:solidFill>
              </a:rPr>
            </a:br>
            <a:r>
              <a:rPr lang="de-DE" sz="2000" b="0" dirty="0">
                <a:solidFill>
                  <a:srgbClr val="385242"/>
                </a:solidFill>
              </a:rPr>
              <a:t/>
            </a:r>
            <a:br>
              <a:rPr lang="de-DE" sz="2000" b="0" dirty="0">
                <a:solidFill>
                  <a:srgbClr val="385242"/>
                </a:solidFill>
              </a:rPr>
            </a:br>
            <a:endParaRPr lang="de-DE" sz="1800" dirty="0">
              <a:latin typeface="FMGFK G+ Times New"/>
            </a:endParaRPr>
          </a:p>
        </p:txBody>
      </p:sp>
      <p:sp>
        <p:nvSpPr>
          <p:cNvPr id="3" name="Inhaltsplatzhalter 2"/>
          <p:cNvSpPr>
            <a:spLocks noGrp="1"/>
          </p:cNvSpPr>
          <p:nvPr>
            <p:ph idx="1"/>
          </p:nvPr>
        </p:nvSpPr>
        <p:spPr/>
        <p:txBody>
          <a:bodyPr/>
          <a:lstStyle/>
          <a:p>
            <a:pPr lvl="0">
              <a:lnSpc>
                <a:spcPct val="100000"/>
              </a:lnSpc>
              <a:spcBef>
                <a:spcPts val="0"/>
              </a:spcBef>
              <a:buFont typeface="Arial" panose="020B0604020202020204" pitchFamily="34" charset="0"/>
              <a:buChar char="•"/>
            </a:pPr>
            <a:r>
              <a:rPr lang="de-DE" dirty="0">
                <a:solidFill>
                  <a:srgbClr val="385242"/>
                </a:solidFill>
              </a:rPr>
              <a:t>Modellvorhaben der kommunalen Beratung von Menschen mit Pflegebedarfen (MV ein Projekt), </a:t>
            </a:r>
          </a:p>
          <a:p>
            <a:pPr lvl="0">
              <a:lnSpc>
                <a:spcPct val="100000"/>
              </a:lnSpc>
              <a:spcBef>
                <a:spcPts val="0"/>
              </a:spcBef>
              <a:buFont typeface="Arial" panose="020B0604020202020204" pitchFamily="34" charset="0"/>
              <a:buChar char="•"/>
            </a:pPr>
            <a:r>
              <a:rPr lang="de-DE" dirty="0">
                <a:solidFill>
                  <a:srgbClr val="385242"/>
                </a:solidFill>
              </a:rPr>
              <a:t>Durchführung des Projektes erfolgt in inhaltlicher und finanzieller Eigenverantwortung der Kommune, </a:t>
            </a:r>
          </a:p>
          <a:p>
            <a:pPr lvl="0">
              <a:lnSpc>
                <a:spcPct val="100000"/>
              </a:lnSpc>
              <a:spcBef>
                <a:spcPts val="0"/>
              </a:spcBef>
              <a:buFont typeface="Arial" panose="020B0604020202020204" pitchFamily="34" charset="0"/>
              <a:buChar char="•"/>
            </a:pPr>
            <a:r>
              <a:rPr lang="de-DE" dirty="0">
                <a:solidFill>
                  <a:srgbClr val="385242"/>
                </a:solidFill>
              </a:rPr>
              <a:t>In den Modellvorhaben sollen Kommunen die Möglichkeit haben, Beratung zur Pflege, Hilfen zur Pflege, Eingliederungshilfe und Altenhilfe aus einer Hand anzubieten </a:t>
            </a:r>
          </a:p>
          <a:p>
            <a:pPr lvl="0">
              <a:lnSpc>
                <a:spcPct val="100000"/>
              </a:lnSpc>
              <a:spcBef>
                <a:spcPts val="0"/>
              </a:spcBef>
              <a:buFont typeface="Arial" panose="020B0604020202020204" pitchFamily="34" charset="0"/>
              <a:buChar char="•"/>
            </a:pPr>
            <a:r>
              <a:rPr lang="de-DE" dirty="0">
                <a:solidFill>
                  <a:srgbClr val="385242"/>
                </a:solidFill>
              </a:rPr>
              <a:t>Netzwerkarbeit, Einrichtung von Regionalkonferenzen und sektorenübergreifenden Pflegeausschüssen</a:t>
            </a:r>
          </a:p>
          <a:p>
            <a:pPr lvl="0">
              <a:lnSpc>
                <a:spcPct val="100000"/>
              </a:lnSpc>
              <a:spcBef>
                <a:spcPts val="0"/>
              </a:spcBef>
              <a:buFont typeface="Arial" panose="020B0604020202020204" pitchFamily="34" charset="0"/>
              <a:buChar char="•"/>
            </a:pPr>
            <a:r>
              <a:rPr lang="de-DE" dirty="0">
                <a:solidFill>
                  <a:srgbClr val="385242"/>
                </a:solidFill>
              </a:rPr>
              <a:t>Anpassung des Landespflegegesetzes</a:t>
            </a:r>
          </a:p>
          <a:p>
            <a:pPr lvl="0">
              <a:lnSpc>
                <a:spcPct val="100000"/>
              </a:lnSpc>
              <a:spcBef>
                <a:spcPts val="0"/>
              </a:spcBef>
            </a:pPr>
            <a:r>
              <a:rPr lang="de-DE" dirty="0">
                <a:solidFill>
                  <a:srgbClr val="C00000"/>
                </a:solidFill>
              </a:rPr>
              <a:t> </a:t>
            </a:r>
          </a:p>
          <a:p>
            <a:pPr lvl="0">
              <a:lnSpc>
                <a:spcPct val="100000"/>
              </a:lnSpc>
              <a:spcBef>
                <a:spcPts val="0"/>
              </a:spcBef>
            </a:pPr>
            <a:r>
              <a:rPr lang="de-DE" b="1" dirty="0">
                <a:solidFill>
                  <a:srgbClr val="C00000"/>
                </a:solidFill>
              </a:rPr>
              <a:t>Ziel: </a:t>
            </a:r>
            <a:r>
              <a:rPr lang="de-DE" dirty="0">
                <a:solidFill>
                  <a:srgbClr val="C00000"/>
                </a:solidFill>
              </a:rPr>
              <a:t>Selbsthilfepotenziale erschließen  </a:t>
            </a:r>
          </a:p>
          <a:p>
            <a:pPr lvl="0">
              <a:lnSpc>
                <a:spcPct val="100000"/>
              </a:lnSpc>
              <a:spcBef>
                <a:spcPts val="0"/>
              </a:spcBef>
            </a:pPr>
            <a:r>
              <a:rPr lang="de-DE" dirty="0">
                <a:solidFill>
                  <a:srgbClr val="C00000"/>
                </a:solidFill>
              </a:rPr>
              <a:t>        und nutzen</a:t>
            </a:r>
            <a:endParaRPr lang="de-DE" dirty="0"/>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26</a:t>
            </a:fld>
            <a:endParaRPr lang="en-GB"/>
          </a:p>
        </p:txBody>
      </p:sp>
      <p:sp>
        <p:nvSpPr>
          <p:cNvPr id="6" name="Rechteck 5"/>
          <p:cNvSpPr/>
          <p:nvPr/>
        </p:nvSpPr>
        <p:spPr bwMode="auto">
          <a:xfrm>
            <a:off x="533400" y="476672"/>
            <a:ext cx="598281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spcBef>
                <a:spcPts val="0"/>
              </a:spcBef>
            </a:pPr>
            <a:r>
              <a:rPr lang="de-DE" sz="2000" b="1" dirty="0">
                <a:solidFill>
                  <a:srgbClr val="287EA8"/>
                </a:solidFill>
              </a:rPr>
              <a:t>7. Eckpunkt:</a:t>
            </a:r>
          </a:p>
          <a:p>
            <a:pPr>
              <a:spcBef>
                <a:spcPts val="0"/>
              </a:spcBef>
            </a:pPr>
            <a:r>
              <a:rPr lang="de-DE" sz="2000" b="1" dirty="0">
                <a:solidFill>
                  <a:srgbClr val="287EA8"/>
                </a:solidFill>
              </a:rPr>
              <a:t>Kommunaler Focus (1)</a:t>
            </a:r>
            <a:r>
              <a:rPr lang="de-DE" sz="2000" b="1" dirty="0">
                <a:solidFill>
                  <a:schemeClr val="accent5">
                    <a:lumMod val="50000"/>
                  </a:schemeClr>
                </a:solidFill>
              </a:rPr>
              <a:t/>
            </a:r>
            <a:br>
              <a:rPr lang="de-DE" sz="2000" b="1" dirty="0">
                <a:solidFill>
                  <a:schemeClr val="accent5">
                    <a:lumMod val="50000"/>
                  </a:schemeClr>
                </a:solidFill>
              </a:rPr>
            </a:br>
            <a:endParaRPr lang="de-DE" sz="2000" b="1" dirty="0"/>
          </a:p>
        </p:txBody>
      </p:sp>
    </p:spTree>
    <p:extLst>
      <p:ext uri="{BB962C8B-B14F-4D97-AF65-F5344CB8AC3E}">
        <p14:creationId xmlns:p14="http://schemas.microsoft.com/office/powerpoint/2010/main" val="2974607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27</a:t>
            </a:fld>
            <a:endParaRPr lang="en-GB"/>
          </a:p>
        </p:txBody>
      </p:sp>
      <p:sp>
        <p:nvSpPr>
          <p:cNvPr id="6" name="Titel 1"/>
          <p:cNvSpPr txBox="1">
            <a:spLocks/>
          </p:cNvSpPr>
          <p:nvPr/>
        </p:nvSpPr>
        <p:spPr bwMode="auto">
          <a:xfrm>
            <a:off x="533400" y="260648"/>
            <a:ext cx="5766792" cy="60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7. Eckpunkt:</a:t>
            </a:r>
          </a:p>
          <a:p>
            <a:r>
              <a:rPr lang="de-DE" sz="2000" dirty="0" smtClean="0">
                <a:solidFill>
                  <a:srgbClr val="287EA8"/>
                </a:solidFill>
              </a:rPr>
              <a:t>Kommunaler Focus (2)</a:t>
            </a:r>
            <a:endParaRPr lang="de-DE" sz="2000" dirty="0"/>
          </a:p>
        </p:txBody>
      </p:sp>
      <p:sp>
        <p:nvSpPr>
          <p:cNvPr id="4" name="Titel 3"/>
          <p:cNvSpPr>
            <a:spLocks noGrp="1"/>
          </p:cNvSpPr>
          <p:nvPr>
            <p:ph type="title"/>
          </p:nvPr>
        </p:nvSpPr>
        <p:spPr>
          <a:xfrm>
            <a:off x="755576" y="1476053"/>
            <a:ext cx="8077200" cy="533400"/>
          </a:xfrm>
        </p:spPr>
        <p:txBody>
          <a:bodyPr/>
          <a:lstStyle/>
          <a:p>
            <a:pPr algn="ctr"/>
            <a:r>
              <a:rPr lang="de-DE" sz="1800" dirty="0" smtClean="0">
                <a:solidFill>
                  <a:srgbClr val="C00000"/>
                </a:solidFill>
                <a:latin typeface="FMGFK G+ Times New"/>
              </a:rPr>
              <a:t>Landesaktivitäten zur Stärkung der Rolle der Kommunen in der Pflege</a:t>
            </a:r>
            <a:endParaRPr lang="de-DE" sz="1800" dirty="0">
              <a:solidFill>
                <a:srgbClr val="C00000"/>
              </a:solidFill>
              <a:latin typeface="FMGFK G+ Times New"/>
            </a:endParaRPr>
          </a:p>
        </p:txBody>
      </p:sp>
      <p:sp>
        <p:nvSpPr>
          <p:cNvPr id="2" name="Rechteck 1"/>
          <p:cNvSpPr/>
          <p:nvPr/>
        </p:nvSpPr>
        <p:spPr bwMode="auto">
          <a:xfrm>
            <a:off x="251520" y="1916832"/>
            <a:ext cx="878497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8" name="Rechteck 7"/>
          <p:cNvSpPr/>
          <p:nvPr/>
        </p:nvSpPr>
        <p:spPr bwMode="auto">
          <a:xfrm>
            <a:off x="179512" y="2009453"/>
            <a:ext cx="8496944"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285750" marR="0" indent="-28575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lang="de-DE" dirty="0" smtClean="0">
                <a:solidFill>
                  <a:srgbClr val="385242"/>
                </a:solidFill>
                <a:latin typeface="Arial" charset="0"/>
              </a:rPr>
              <a:t>Seit 2013 – Unterstützung der Kommunen bei der Etablierung einer integrierten Pflegesozialplanung</a:t>
            </a:r>
          </a:p>
          <a:p>
            <a:pPr marR="0" algn="just" defTabSz="914400" rtl="0" eaLnBrk="1" fontAlgn="base" latinLnBrk="0" hangingPunct="1">
              <a:lnSpc>
                <a:spcPct val="100000"/>
              </a:lnSpc>
              <a:spcBef>
                <a:spcPts val="0"/>
              </a:spcBef>
              <a:spcAft>
                <a:spcPct val="0"/>
              </a:spcAft>
              <a:buClrTx/>
              <a:buSzTx/>
              <a:tabLst/>
            </a:pPr>
            <a:endParaRPr lang="de-DE" dirty="0" smtClean="0">
              <a:solidFill>
                <a:srgbClr val="385242"/>
              </a:solidFill>
              <a:latin typeface="Arial" charset="0"/>
            </a:endParaRPr>
          </a:p>
          <a:p>
            <a:pPr marL="285750" marR="0" indent="-28575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kumimoji="0" lang="de-DE" sz="1800" b="0" i="0" u="none" strike="noStrike" cap="none" normalizeH="0" baseline="0" dirty="0" smtClean="0">
                <a:ln>
                  <a:noFill/>
                </a:ln>
                <a:solidFill>
                  <a:srgbClr val="385242"/>
                </a:solidFill>
                <a:effectLst/>
                <a:latin typeface="Arial" charset="0"/>
              </a:rPr>
              <a:t>Wissenschaftliche Begleitung der Entwicklung eine Konzeptes zur Erstellung von Pflegesozialplanungen</a:t>
            </a:r>
            <a:r>
              <a:rPr kumimoji="0" lang="de-DE" sz="1800" b="0" i="0" u="none" strike="noStrike" cap="none" normalizeH="0" dirty="0" smtClean="0">
                <a:ln>
                  <a:noFill/>
                </a:ln>
                <a:solidFill>
                  <a:srgbClr val="385242"/>
                </a:solidFill>
                <a:effectLst/>
                <a:latin typeface="Arial" charset="0"/>
              </a:rPr>
              <a:t> der Landkreise und kreisfreien Städte in MV durch die Hochschule Neubrandenburg</a:t>
            </a:r>
          </a:p>
          <a:p>
            <a:pPr marR="0" algn="just" defTabSz="914400" rtl="0" eaLnBrk="1" fontAlgn="base" latinLnBrk="0" hangingPunct="1">
              <a:lnSpc>
                <a:spcPct val="100000"/>
              </a:lnSpc>
              <a:spcBef>
                <a:spcPts val="0"/>
              </a:spcBef>
              <a:spcAft>
                <a:spcPct val="0"/>
              </a:spcAft>
              <a:buClrTx/>
              <a:buSzTx/>
              <a:tabLst/>
            </a:pPr>
            <a:endParaRPr kumimoji="0" lang="de-DE" sz="1800" b="0" i="0" u="none" strike="noStrike" cap="none" normalizeH="0" dirty="0" smtClean="0">
              <a:ln>
                <a:noFill/>
              </a:ln>
              <a:solidFill>
                <a:srgbClr val="385242"/>
              </a:solidFill>
              <a:effectLst/>
              <a:latin typeface="Arial" charset="0"/>
            </a:endParaRPr>
          </a:p>
          <a:p>
            <a:pPr marL="285750" indent="-285750" algn="just">
              <a:lnSpc>
                <a:spcPct val="100000"/>
              </a:lnSpc>
              <a:spcBef>
                <a:spcPts val="0"/>
              </a:spcBef>
              <a:buFont typeface="Arial" panose="020B0604020202020204" pitchFamily="34" charset="0"/>
              <a:buChar char="•"/>
            </a:pPr>
            <a:r>
              <a:rPr lang="de-DE" dirty="0" smtClean="0">
                <a:solidFill>
                  <a:srgbClr val="385242"/>
                </a:solidFill>
                <a:latin typeface="Arial" charset="0"/>
              </a:rPr>
              <a:t>Beauftragung der Hochschule Neubrandenburg zur Erstellung eines </a:t>
            </a:r>
            <a:r>
              <a:rPr lang="de-DE" dirty="0" smtClean="0">
                <a:solidFill>
                  <a:srgbClr val="385242"/>
                </a:solidFill>
                <a:latin typeface="Arial" charset="0"/>
              </a:rPr>
              <a:t>Kompasses </a:t>
            </a:r>
            <a:r>
              <a:rPr lang="de-DE" dirty="0" smtClean="0">
                <a:solidFill>
                  <a:srgbClr val="385242"/>
                </a:solidFill>
                <a:latin typeface="Arial" charset="0"/>
              </a:rPr>
              <a:t>für eine integrierte Pflegesozialplanung </a:t>
            </a:r>
            <a:endParaRPr lang="de-DE" dirty="0">
              <a:solidFill>
                <a:srgbClr val="385242"/>
              </a:solidFill>
              <a:latin typeface="Arial" charset="0"/>
            </a:endParaRPr>
          </a:p>
          <a:p>
            <a:pPr marR="0" algn="just" defTabSz="914400" rtl="0" eaLnBrk="1" fontAlgn="base" latinLnBrk="0" hangingPunct="1">
              <a:lnSpc>
                <a:spcPct val="100000"/>
              </a:lnSpc>
              <a:spcBef>
                <a:spcPts val="0"/>
              </a:spcBef>
              <a:spcAft>
                <a:spcPct val="0"/>
              </a:spcAft>
              <a:buClrTx/>
              <a:buSzTx/>
              <a:tabLst/>
            </a:pPr>
            <a:r>
              <a:rPr lang="de-DE" dirty="0">
                <a:solidFill>
                  <a:srgbClr val="385242"/>
                </a:solidFill>
                <a:latin typeface="Arial" charset="0"/>
              </a:rPr>
              <a:t> </a:t>
            </a:r>
            <a:r>
              <a:rPr lang="de-DE" dirty="0" smtClean="0">
                <a:solidFill>
                  <a:srgbClr val="385242"/>
                </a:solidFill>
                <a:latin typeface="Arial" charset="0"/>
              </a:rPr>
              <a:t>    </a:t>
            </a:r>
            <a:r>
              <a:rPr kumimoji="0" lang="de-DE" sz="1800" b="1" i="0" u="none" strike="noStrike" cap="none" normalizeH="0" dirty="0" smtClean="0">
                <a:ln>
                  <a:noFill/>
                </a:ln>
                <a:solidFill>
                  <a:srgbClr val="385242"/>
                </a:solidFill>
                <a:effectLst/>
                <a:latin typeface="Arial" charset="0"/>
              </a:rPr>
              <a:t>Ziel:</a:t>
            </a:r>
            <a:r>
              <a:rPr kumimoji="0" lang="de-DE" sz="1800" b="0" i="0" u="none" strike="noStrike" cap="none" normalizeH="0" dirty="0" smtClean="0">
                <a:ln>
                  <a:noFill/>
                </a:ln>
                <a:solidFill>
                  <a:srgbClr val="385242"/>
                </a:solidFill>
                <a:effectLst/>
                <a:latin typeface="Arial" charset="0"/>
              </a:rPr>
              <a:t>	Vergleichbarkeit der Planungen, Umsetzung einheitlicher und hoher 	Qualitätsstandards</a:t>
            </a:r>
          </a:p>
          <a:p>
            <a:pPr marR="0" algn="just" defTabSz="914400" rtl="0" eaLnBrk="1" fontAlgn="base" latinLnBrk="0" hangingPunct="1">
              <a:lnSpc>
                <a:spcPct val="100000"/>
              </a:lnSpc>
              <a:spcBef>
                <a:spcPts val="0"/>
              </a:spcBef>
              <a:spcAft>
                <a:spcPct val="0"/>
              </a:spcAft>
              <a:buClrTx/>
              <a:buSzTx/>
              <a:tabLst/>
            </a:pPr>
            <a:endParaRPr kumimoji="0" lang="de-DE" sz="1800" b="0" i="0" u="none" strike="noStrike" cap="none" normalizeH="0" dirty="0" smtClean="0">
              <a:ln>
                <a:noFill/>
              </a:ln>
              <a:solidFill>
                <a:srgbClr val="385242"/>
              </a:solidFill>
              <a:effectLst/>
              <a:latin typeface="Arial" charset="0"/>
            </a:endParaRPr>
          </a:p>
          <a:p>
            <a:pPr marL="285750" marR="0" indent="-28575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pPr>
            <a:r>
              <a:rPr lang="de-DE" baseline="0" dirty="0" smtClean="0">
                <a:solidFill>
                  <a:srgbClr val="385242"/>
                </a:solidFill>
                <a:latin typeface="Arial" charset="0"/>
              </a:rPr>
              <a:t>Erweiterung der regionalen Pflegesozialpläne zu einem seniorenpolitischen Gesamtkonzept</a:t>
            </a:r>
            <a:r>
              <a:rPr lang="de-DE" dirty="0" smtClean="0">
                <a:solidFill>
                  <a:srgbClr val="385242"/>
                </a:solidFill>
                <a:latin typeface="Arial" charset="0"/>
              </a:rPr>
              <a:t> für das Land MV</a:t>
            </a:r>
          </a:p>
          <a:p>
            <a:pPr marL="285750" marR="0" indent="-285750" algn="just" defTabSz="914400" rtl="0" eaLnBrk="1" fontAlgn="base" latinLnBrk="0" hangingPunct="1">
              <a:lnSpc>
                <a:spcPct val="100000"/>
              </a:lnSpc>
              <a:spcBef>
                <a:spcPts val="0"/>
              </a:spcBef>
              <a:spcAft>
                <a:spcPct val="0"/>
              </a:spcAft>
              <a:buClrTx/>
              <a:buSzTx/>
              <a:buFont typeface="Arial" panose="020B0604020202020204" pitchFamily="34" charset="0"/>
              <a:buChar char="•"/>
              <a:tabLst/>
            </a:pPr>
            <a:endParaRPr kumimoji="0" lang="de-DE" sz="1800" b="0" i="0" u="none" strike="noStrike" cap="none" normalizeH="0" baseline="0" dirty="0" smtClean="0">
              <a:ln>
                <a:noFill/>
              </a:ln>
              <a:solidFill>
                <a:srgbClr val="385242"/>
              </a:solidFill>
              <a:effectLst/>
              <a:latin typeface="Arial" charset="0"/>
            </a:endParaRPr>
          </a:p>
        </p:txBody>
      </p:sp>
    </p:spTree>
    <p:extLst>
      <p:ext uri="{BB962C8B-B14F-4D97-AF65-F5344CB8AC3E}">
        <p14:creationId xmlns:p14="http://schemas.microsoft.com/office/powerpoint/2010/main" val="3508136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1600" dirty="0" smtClean="0">
                <a:solidFill>
                  <a:srgbClr val="C00000"/>
                </a:solidFill>
              </a:rPr>
              <a:t>Entwicklung eines seniorenpolitischen Gesamtkonzeptes</a:t>
            </a:r>
            <a:endParaRPr lang="de-DE" sz="1600" dirty="0">
              <a:solidFill>
                <a:srgbClr val="C00000"/>
              </a:solidFill>
            </a:endParaRPr>
          </a:p>
        </p:txBody>
      </p:sp>
      <p:sp>
        <p:nvSpPr>
          <p:cNvPr id="3" name="Inhaltsplatzhalter 2"/>
          <p:cNvSpPr>
            <a:spLocks noGrp="1"/>
          </p:cNvSpPr>
          <p:nvPr>
            <p:ph idx="1"/>
          </p:nvPr>
        </p:nvSpPr>
        <p:spPr/>
        <p:txBody>
          <a:bodyPr/>
          <a:lstStyle/>
          <a:p>
            <a:pPr>
              <a:lnSpc>
                <a:spcPct val="100000"/>
              </a:lnSpc>
            </a:pPr>
            <a:r>
              <a:rPr lang="de-DE" dirty="0" smtClean="0">
                <a:solidFill>
                  <a:srgbClr val="385242"/>
                </a:solidFill>
              </a:rPr>
              <a:t>Handlungsempfehlung der Enquete-Kommission im Bericht </a:t>
            </a:r>
          </a:p>
          <a:p>
            <a:pPr algn="ctr">
              <a:lnSpc>
                <a:spcPct val="100000"/>
              </a:lnSpc>
            </a:pPr>
            <a:r>
              <a:rPr lang="de-DE" dirty="0" smtClean="0">
                <a:solidFill>
                  <a:srgbClr val="385242"/>
                </a:solidFill>
              </a:rPr>
              <a:t>„</a:t>
            </a:r>
            <a:r>
              <a:rPr lang="de-DE" dirty="0" smtClean="0">
                <a:solidFill>
                  <a:srgbClr val="385242"/>
                </a:solidFill>
              </a:rPr>
              <a:t>Älter werden </a:t>
            </a:r>
            <a:r>
              <a:rPr lang="de-DE" dirty="0" smtClean="0">
                <a:solidFill>
                  <a:srgbClr val="385242"/>
                </a:solidFill>
              </a:rPr>
              <a:t>in MV“ </a:t>
            </a:r>
          </a:p>
          <a:p>
            <a:pPr>
              <a:lnSpc>
                <a:spcPct val="100000"/>
              </a:lnSpc>
            </a:pPr>
            <a:endParaRPr lang="de-DE" dirty="0" smtClean="0">
              <a:solidFill>
                <a:srgbClr val="385242"/>
              </a:solidFill>
            </a:endParaRPr>
          </a:p>
          <a:p>
            <a:pPr algn="just">
              <a:lnSpc>
                <a:spcPct val="100000"/>
              </a:lnSpc>
              <a:spcBef>
                <a:spcPts val="0"/>
              </a:spcBef>
            </a:pPr>
            <a:r>
              <a:rPr lang="de-DE" dirty="0" smtClean="0">
                <a:solidFill>
                  <a:srgbClr val="385242"/>
                </a:solidFill>
              </a:rPr>
              <a:t>„Das seniorenpolitische Gesamtkonzept soll neben der Pflege auch Aspekte</a:t>
            </a:r>
          </a:p>
          <a:p>
            <a:pPr marL="0" indent="0" algn="just">
              <a:lnSpc>
                <a:spcPct val="100000"/>
              </a:lnSpc>
              <a:spcBef>
                <a:spcPts val="0"/>
              </a:spcBef>
            </a:pPr>
            <a:r>
              <a:rPr lang="de-DE" dirty="0" smtClean="0">
                <a:solidFill>
                  <a:srgbClr val="385242"/>
                </a:solidFill>
              </a:rPr>
              <a:t>der Teilhabe und Daseinsvorsorge älterer und ggf. gesundheitlich eingeschränkter  Menschen umfassen. </a:t>
            </a:r>
          </a:p>
          <a:p>
            <a:pPr marL="0" indent="0" algn="just">
              <a:lnSpc>
                <a:spcPct val="100000"/>
              </a:lnSpc>
              <a:spcBef>
                <a:spcPts val="0"/>
              </a:spcBef>
            </a:pPr>
            <a:r>
              <a:rPr lang="de-DE" dirty="0" smtClean="0">
                <a:solidFill>
                  <a:srgbClr val="385242"/>
                </a:solidFill>
              </a:rPr>
              <a:t>Planungen auf der Kreisebene müssen mit kreisangehörigen Städten, Ämtern und Gemeinden abgestimmt sein, um auch die dortigen Ressourcen und Ideen einzubinden.“</a:t>
            </a:r>
            <a:endParaRPr lang="de-DE"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28</a:t>
            </a:fld>
            <a:endParaRPr lang="en-GB"/>
          </a:p>
        </p:txBody>
      </p:sp>
      <p:sp>
        <p:nvSpPr>
          <p:cNvPr id="7" name="Rechteck 6"/>
          <p:cNvSpPr/>
          <p:nvPr/>
        </p:nvSpPr>
        <p:spPr bwMode="auto">
          <a:xfrm>
            <a:off x="533400" y="106150"/>
            <a:ext cx="519072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8" name="Rechteck 7"/>
          <p:cNvSpPr/>
          <p:nvPr/>
        </p:nvSpPr>
        <p:spPr bwMode="auto">
          <a:xfrm>
            <a:off x="2051720" y="56335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9" name="Rechteck 8"/>
          <p:cNvSpPr/>
          <p:nvPr/>
        </p:nvSpPr>
        <p:spPr bwMode="auto">
          <a:xfrm>
            <a:off x="827584" y="476672"/>
            <a:ext cx="221054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0" name="Rechteck 9"/>
          <p:cNvSpPr/>
          <p:nvPr/>
        </p:nvSpPr>
        <p:spPr>
          <a:xfrm>
            <a:off x="533400" y="276617"/>
            <a:ext cx="4974704" cy="400110"/>
          </a:xfrm>
          <a:prstGeom prst="rect">
            <a:avLst/>
          </a:prstGeom>
        </p:spPr>
        <p:txBody>
          <a:bodyPr wrap="square">
            <a:spAutoFit/>
          </a:bodyPr>
          <a:lstStyle/>
          <a:p>
            <a:r>
              <a:rPr lang="de-DE" sz="2000" b="1" dirty="0">
                <a:solidFill>
                  <a:srgbClr val="287EA8"/>
                </a:solidFill>
              </a:rPr>
              <a:t>Strategie</a:t>
            </a:r>
            <a:r>
              <a:rPr lang="de-DE" dirty="0">
                <a:solidFill>
                  <a:srgbClr val="287EA8"/>
                </a:solidFill>
              </a:rPr>
              <a:t> </a:t>
            </a:r>
            <a:r>
              <a:rPr lang="de-DE" sz="2000" b="1" dirty="0">
                <a:solidFill>
                  <a:srgbClr val="287EA8"/>
                </a:solidFill>
              </a:rPr>
              <a:t>Pflege </a:t>
            </a:r>
            <a:r>
              <a:rPr lang="de-DE" sz="2000" b="1" dirty="0" smtClean="0">
                <a:solidFill>
                  <a:srgbClr val="287EA8"/>
                </a:solidFill>
              </a:rPr>
              <a:t>2030</a:t>
            </a:r>
            <a:endParaRPr lang="de-DE" sz="2000" b="1" dirty="0"/>
          </a:p>
        </p:txBody>
      </p:sp>
    </p:spTree>
    <p:extLst>
      <p:ext uri="{BB962C8B-B14F-4D97-AF65-F5344CB8AC3E}">
        <p14:creationId xmlns:p14="http://schemas.microsoft.com/office/powerpoint/2010/main" val="1663870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55346" y="1340768"/>
            <a:ext cx="8077200" cy="4752528"/>
          </a:xfrm>
        </p:spPr>
        <p:txBody>
          <a:bodyPr/>
          <a:lstStyle/>
          <a:p>
            <a:r>
              <a:rPr lang="de-DE" sz="1600" dirty="0" smtClean="0">
                <a:solidFill>
                  <a:srgbClr val="C00000"/>
                </a:solidFill>
              </a:rPr>
              <a:t>	Koalitionsvereinbarung – Ziffern: 324 und 325</a:t>
            </a:r>
          </a:p>
          <a:p>
            <a:pPr algn="just"/>
            <a:endParaRPr lang="de-DE" sz="1600" dirty="0" smtClean="0"/>
          </a:p>
          <a:p>
            <a:pPr algn="just"/>
            <a:r>
              <a:rPr lang="de-DE" sz="1600" dirty="0" smtClean="0"/>
              <a:t>	„Die </a:t>
            </a:r>
            <a:r>
              <a:rPr lang="de-DE" sz="1600" dirty="0"/>
              <a:t>Koalitionspartner wollen in den kommenden Jahren die </a:t>
            </a:r>
            <a:r>
              <a:rPr lang="de-DE" sz="1600" dirty="0" smtClean="0"/>
              <a:t>Lebensbedingungen </a:t>
            </a:r>
            <a:r>
              <a:rPr lang="de-DE" sz="1600" dirty="0"/>
              <a:t>für die älteren Menschen in Mecklenburg-Vorpommern weiter verbessern. </a:t>
            </a:r>
            <a:r>
              <a:rPr lang="de-DE" sz="1600" dirty="0" smtClean="0"/>
              <a:t>Zur </a:t>
            </a:r>
            <a:r>
              <a:rPr lang="de-DE" sz="1600" dirty="0"/>
              <a:t>Sicherstellung der Daseinsvorsorge und der Teilhabe älterer Menschen </a:t>
            </a:r>
            <a:r>
              <a:rPr lang="de-DE" sz="1600" dirty="0" smtClean="0"/>
              <a:t>unterstützt </a:t>
            </a:r>
            <a:r>
              <a:rPr lang="de-DE" sz="1600" dirty="0"/>
              <a:t>die Koalition die Entwicklung seniorenpolitischer Gesamtkonzepte </a:t>
            </a:r>
            <a:r>
              <a:rPr lang="de-DE" sz="1600" dirty="0" smtClean="0"/>
              <a:t>auf </a:t>
            </a:r>
            <a:r>
              <a:rPr lang="de-DE" sz="1600" dirty="0"/>
              <a:t>kommunaler Ebene</a:t>
            </a:r>
            <a:r>
              <a:rPr lang="de-DE" sz="1600" dirty="0" smtClean="0"/>
              <a:t>.“ </a:t>
            </a:r>
          </a:p>
          <a:p>
            <a:pPr algn="just"/>
            <a:r>
              <a:rPr lang="de-DE" sz="1600" dirty="0" smtClean="0"/>
              <a:t>	„Für </a:t>
            </a:r>
            <a:r>
              <a:rPr lang="de-DE" sz="1600" dirty="0"/>
              <a:t>gesellschaftliche Teilhabe sind Begegnung und Austausch mit anderen </a:t>
            </a:r>
            <a:r>
              <a:rPr lang="de-DE" sz="1600" dirty="0" smtClean="0"/>
              <a:t>Menschen </a:t>
            </a:r>
            <a:r>
              <a:rPr lang="de-DE" sz="1600" dirty="0"/>
              <a:t>eine wichtige Voraussetzung. Die Koalition setzt sich daher für </a:t>
            </a:r>
            <a:r>
              <a:rPr lang="de-DE" sz="1600" dirty="0" smtClean="0"/>
              <a:t>eine ausreichende </a:t>
            </a:r>
            <a:r>
              <a:rPr lang="de-DE" sz="1600" dirty="0"/>
              <a:t>Anzahl von erreichbaren Begegnungsangeboten ein, die mit </a:t>
            </a:r>
            <a:r>
              <a:rPr lang="de-DE" sz="1600" dirty="0" smtClean="0"/>
              <a:t>anderen </a:t>
            </a:r>
            <a:r>
              <a:rPr lang="de-DE" sz="1600" dirty="0"/>
              <a:t>sozialen Einrichtungen sowie Bildungseinrichtungen </a:t>
            </a:r>
            <a:r>
              <a:rPr lang="de-DE" sz="1600" dirty="0" smtClean="0"/>
              <a:t>zusammenarbeiten</a:t>
            </a:r>
            <a:r>
              <a:rPr lang="de-DE" sz="1600" dirty="0"/>
              <a:t>. Die Koalitionspartner werden die regionalen Ehrenamtsnetzwerke, die </a:t>
            </a:r>
            <a:r>
              <a:rPr lang="de-DE" sz="1600" dirty="0" smtClean="0"/>
              <a:t>alljährlichen </a:t>
            </a:r>
            <a:r>
              <a:rPr lang="de-DE" sz="1600" dirty="0"/>
              <a:t>Ehrenamtsmessen sowie die Mitmachzentralen evaluieren. </a:t>
            </a:r>
            <a:r>
              <a:rPr lang="de-DE" sz="1600" dirty="0" smtClean="0"/>
              <a:t>Insbesondere </a:t>
            </a:r>
            <a:r>
              <a:rPr lang="de-DE" sz="1600" dirty="0"/>
              <a:t>in den Ländlichen </a:t>
            </a:r>
            <a:r>
              <a:rPr lang="de-DE" sz="1600" dirty="0" err="1"/>
              <a:t>GestaltungsRäumen</a:t>
            </a:r>
            <a:r>
              <a:rPr lang="de-DE" sz="1600" dirty="0"/>
              <a:t> können auch </a:t>
            </a:r>
            <a:r>
              <a:rPr lang="de-DE" sz="1600" dirty="0" smtClean="0"/>
              <a:t>Multifunktionshäuser </a:t>
            </a:r>
            <a:r>
              <a:rPr lang="de-DE" sz="1600" dirty="0"/>
              <a:t>wichtige Träger der öffentlichen Daseinsvorsorge sein und sollen </a:t>
            </a:r>
            <a:r>
              <a:rPr lang="de-DE" sz="1600" dirty="0" smtClean="0"/>
              <a:t>entsprechend </a:t>
            </a:r>
            <a:r>
              <a:rPr lang="de-DE" sz="1600" dirty="0"/>
              <a:t>gefördert werden</a:t>
            </a:r>
            <a:r>
              <a:rPr lang="de-DE" sz="1600" dirty="0" smtClean="0"/>
              <a:t>.“ </a:t>
            </a:r>
            <a:endParaRPr lang="de-DE" sz="1600" dirty="0"/>
          </a:p>
          <a:p>
            <a:pPr algn="just"/>
            <a:endParaRPr lang="de-DE" sz="1600" dirty="0">
              <a:solidFill>
                <a:srgbClr val="C00000"/>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29</a:t>
            </a:fld>
            <a:endParaRPr lang="en-GB"/>
          </a:p>
        </p:txBody>
      </p:sp>
      <p:sp>
        <p:nvSpPr>
          <p:cNvPr id="6" name="Rechteck 5"/>
          <p:cNvSpPr/>
          <p:nvPr/>
        </p:nvSpPr>
        <p:spPr bwMode="auto">
          <a:xfrm>
            <a:off x="899592" y="40466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2000" b="1" dirty="0">
                <a:solidFill>
                  <a:srgbClr val="287EA8"/>
                </a:solidFill>
              </a:rPr>
              <a:t>Strategie</a:t>
            </a:r>
            <a:r>
              <a:rPr lang="de-DE" sz="2000" dirty="0">
                <a:solidFill>
                  <a:srgbClr val="287EA8"/>
                </a:solidFill>
              </a:rPr>
              <a:t> </a:t>
            </a:r>
            <a:r>
              <a:rPr lang="de-DE" sz="2000" b="1" dirty="0">
                <a:solidFill>
                  <a:srgbClr val="287EA8"/>
                </a:solidFill>
              </a:rPr>
              <a:t>Pflege 2030</a:t>
            </a:r>
            <a:endParaRPr lang="de-DE" sz="2000" b="1" dirty="0"/>
          </a:p>
        </p:txBody>
      </p:sp>
    </p:spTree>
    <p:extLst>
      <p:ext uri="{BB962C8B-B14F-4D97-AF65-F5344CB8AC3E}">
        <p14:creationId xmlns:p14="http://schemas.microsoft.com/office/powerpoint/2010/main" val="601273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729510" y="1261780"/>
            <a:ext cx="7823200" cy="5483224"/>
            <a:chOff x="440" y="855"/>
            <a:chExt cx="4928" cy="3454"/>
          </a:xfrm>
        </p:grpSpPr>
        <p:sp>
          <p:nvSpPr>
            <p:cNvPr id="4" name="AutoShape 3"/>
            <p:cNvSpPr>
              <a:spLocks noChangeAspect="1" noChangeArrowheads="1" noTextEdit="1"/>
            </p:cNvSpPr>
            <p:nvPr/>
          </p:nvSpPr>
          <p:spPr bwMode="auto">
            <a:xfrm>
              <a:off x="452" y="855"/>
              <a:ext cx="4680" cy="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nvGrpSpPr>
            <p:cNvPr id="6" name="Group 205"/>
            <p:cNvGrpSpPr>
              <a:grpSpLocks/>
            </p:cNvGrpSpPr>
            <p:nvPr/>
          </p:nvGrpSpPr>
          <p:grpSpPr bwMode="auto">
            <a:xfrm>
              <a:off x="452" y="855"/>
              <a:ext cx="4916" cy="3454"/>
              <a:chOff x="452" y="855"/>
              <a:chExt cx="4916" cy="3454"/>
            </a:xfrm>
          </p:grpSpPr>
          <p:sp>
            <p:nvSpPr>
              <p:cNvPr id="258" name="Rectangle 5"/>
              <p:cNvSpPr>
                <a:spLocks noChangeArrowheads="1"/>
              </p:cNvSpPr>
              <p:nvPr/>
            </p:nvSpPr>
            <p:spPr bwMode="auto">
              <a:xfrm>
                <a:off x="1277" y="387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9" name="Rectangle 26"/>
              <p:cNvSpPr>
                <a:spLocks noChangeArrowheads="1"/>
              </p:cNvSpPr>
              <p:nvPr/>
            </p:nvSpPr>
            <p:spPr bwMode="auto">
              <a:xfrm>
                <a:off x="1256" y="39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2" name="Rectangle 79"/>
              <p:cNvSpPr>
                <a:spLocks noChangeArrowheads="1"/>
              </p:cNvSpPr>
              <p:nvPr/>
            </p:nvSpPr>
            <p:spPr bwMode="auto">
              <a:xfrm>
                <a:off x="3431" y="41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1" name="Line 88"/>
              <p:cNvSpPr>
                <a:spLocks noChangeShapeType="1"/>
              </p:cNvSpPr>
              <p:nvPr/>
            </p:nvSpPr>
            <p:spPr bwMode="auto">
              <a:xfrm>
                <a:off x="452" y="3862"/>
                <a:ext cx="771"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2" name="Rectangle 89"/>
              <p:cNvSpPr>
                <a:spLocks noChangeArrowheads="1"/>
              </p:cNvSpPr>
              <p:nvPr/>
            </p:nvSpPr>
            <p:spPr bwMode="auto">
              <a:xfrm>
                <a:off x="452" y="3862"/>
                <a:ext cx="771"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3" name="Line 90"/>
              <p:cNvSpPr>
                <a:spLocks noChangeShapeType="1"/>
              </p:cNvSpPr>
              <p:nvPr/>
            </p:nvSpPr>
            <p:spPr bwMode="auto">
              <a:xfrm>
                <a:off x="1223"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4" name="Rectangle 91"/>
              <p:cNvSpPr>
                <a:spLocks noChangeArrowheads="1"/>
              </p:cNvSpPr>
              <p:nvPr/>
            </p:nvSpPr>
            <p:spPr bwMode="auto">
              <a:xfrm>
                <a:off x="1223"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5" name="Line 92"/>
              <p:cNvSpPr>
                <a:spLocks noChangeShapeType="1"/>
              </p:cNvSpPr>
              <p:nvPr/>
            </p:nvSpPr>
            <p:spPr bwMode="auto">
              <a:xfrm>
                <a:off x="1419"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6" name="Rectangle 93"/>
              <p:cNvSpPr>
                <a:spLocks noChangeArrowheads="1"/>
              </p:cNvSpPr>
              <p:nvPr/>
            </p:nvSpPr>
            <p:spPr bwMode="auto">
              <a:xfrm>
                <a:off x="1419" y="855"/>
                <a:ext cx="4"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7" name="Line 94"/>
              <p:cNvSpPr>
                <a:spLocks noChangeShapeType="1"/>
              </p:cNvSpPr>
              <p:nvPr/>
            </p:nvSpPr>
            <p:spPr bwMode="auto">
              <a:xfrm>
                <a:off x="1614"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48" name="Rectangle 95"/>
              <p:cNvSpPr>
                <a:spLocks noChangeArrowheads="1"/>
              </p:cNvSpPr>
              <p:nvPr/>
            </p:nvSpPr>
            <p:spPr bwMode="auto">
              <a:xfrm>
                <a:off x="1614"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9" name="Line 96"/>
              <p:cNvSpPr>
                <a:spLocks noChangeShapeType="1"/>
              </p:cNvSpPr>
              <p:nvPr/>
            </p:nvSpPr>
            <p:spPr bwMode="auto">
              <a:xfrm>
                <a:off x="1809"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0" name="Rectangle 97"/>
              <p:cNvSpPr>
                <a:spLocks noChangeArrowheads="1"/>
              </p:cNvSpPr>
              <p:nvPr/>
            </p:nvSpPr>
            <p:spPr bwMode="auto">
              <a:xfrm>
                <a:off x="1809"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1" name="Line 98"/>
              <p:cNvSpPr>
                <a:spLocks noChangeShapeType="1"/>
              </p:cNvSpPr>
              <p:nvPr/>
            </p:nvSpPr>
            <p:spPr bwMode="auto">
              <a:xfrm>
                <a:off x="2004"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2" name="Rectangle 99"/>
              <p:cNvSpPr>
                <a:spLocks noChangeArrowheads="1"/>
              </p:cNvSpPr>
              <p:nvPr/>
            </p:nvSpPr>
            <p:spPr bwMode="auto">
              <a:xfrm>
                <a:off x="2004"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3" name="Line 100"/>
              <p:cNvSpPr>
                <a:spLocks noChangeShapeType="1"/>
              </p:cNvSpPr>
              <p:nvPr/>
            </p:nvSpPr>
            <p:spPr bwMode="auto">
              <a:xfrm>
                <a:off x="2199"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4" name="Rectangle 101"/>
              <p:cNvSpPr>
                <a:spLocks noChangeArrowheads="1"/>
              </p:cNvSpPr>
              <p:nvPr/>
            </p:nvSpPr>
            <p:spPr bwMode="auto">
              <a:xfrm>
                <a:off x="2199"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5" name="Line 102"/>
              <p:cNvSpPr>
                <a:spLocks noChangeShapeType="1"/>
              </p:cNvSpPr>
              <p:nvPr/>
            </p:nvSpPr>
            <p:spPr bwMode="auto">
              <a:xfrm>
                <a:off x="2395"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6" name="Rectangle 103"/>
              <p:cNvSpPr>
                <a:spLocks noChangeArrowheads="1"/>
              </p:cNvSpPr>
              <p:nvPr/>
            </p:nvSpPr>
            <p:spPr bwMode="auto">
              <a:xfrm>
                <a:off x="2395" y="855"/>
                <a:ext cx="4"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7" name="Line 104"/>
              <p:cNvSpPr>
                <a:spLocks noChangeShapeType="1"/>
              </p:cNvSpPr>
              <p:nvPr/>
            </p:nvSpPr>
            <p:spPr bwMode="auto">
              <a:xfrm>
                <a:off x="2590"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58" name="Rectangle 105"/>
              <p:cNvSpPr>
                <a:spLocks noChangeArrowheads="1"/>
              </p:cNvSpPr>
              <p:nvPr/>
            </p:nvSpPr>
            <p:spPr bwMode="auto">
              <a:xfrm>
                <a:off x="2590" y="855"/>
                <a:ext cx="4"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9" name="Line 106"/>
              <p:cNvSpPr>
                <a:spLocks noChangeShapeType="1"/>
              </p:cNvSpPr>
              <p:nvPr/>
            </p:nvSpPr>
            <p:spPr bwMode="auto">
              <a:xfrm>
                <a:off x="2785"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0" name="Rectangle 107"/>
              <p:cNvSpPr>
                <a:spLocks noChangeArrowheads="1"/>
              </p:cNvSpPr>
              <p:nvPr/>
            </p:nvSpPr>
            <p:spPr bwMode="auto">
              <a:xfrm>
                <a:off x="2785"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1" name="Line 108"/>
              <p:cNvSpPr>
                <a:spLocks noChangeShapeType="1"/>
              </p:cNvSpPr>
              <p:nvPr/>
            </p:nvSpPr>
            <p:spPr bwMode="auto">
              <a:xfrm>
                <a:off x="2980"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2" name="Rectangle 109"/>
              <p:cNvSpPr>
                <a:spLocks noChangeArrowheads="1"/>
              </p:cNvSpPr>
              <p:nvPr/>
            </p:nvSpPr>
            <p:spPr bwMode="auto">
              <a:xfrm>
                <a:off x="2980"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3" name="Line 110"/>
              <p:cNvSpPr>
                <a:spLocks noChangeShapeType="1"/>
              </p:cNvSpPr>
              <p:nvPr/>
            </p:nvSpPr>
            <p:spPr bwMode="auto">
              <a:xfrm>
                <a:off x="3175"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4" name="Rectangle 111"/>
              <p:cNvSpPr>
                <a:spLocks noChangeArrowheads="1"/>
              </p:cNvSpPr>
              <p:nvPr/>
            </p:nvSpPr>
            <p:spPr bwMode="auto">
              <a:xfrm>
                <a:off x="3175"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5" name="Line 112"/>
              <p:cNvSpPr>
                <a:spLocks noChangeShapeType="1"/>
              </p:cNvSpPr>
              <p:nvPr/>
            </p:nvSpPr>
            <p:spPr bwMode="auto">
              <a:xfrm>
                <a:off x="3371"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6" name="Rectangle 113"/>
              <p:cNvSpPr>
                <a:spLocks noChangeArrowheads="1"/>
              </p:cNvSpPr>
              <p:nvPr/>
            </p:nvSpPr>
            <p:spPr bwMode="auto">
              <a:xfrm>
                <a:off x="3371" y="855"/>
                <a:ext cx="4"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7" name="Line 114"/>
              <p:cNvSpPr>
                <a:spLocks noChangeShapeType="1"/>
              </p:cNvSpPr>
              <p:nvPr/>
            </p:nvSpPr>
            <p:spPr bwMode="auto">
              <a:xfrm>
                <a:off x="3566"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68" name="Rectangle 115"/>
              <p:cNvSpPr>
                <a:spLocks noChangeArrowheads="1"/>
              </p:cNvSpPr>
              <p:nvPr/>
            </p:nvSpPr>
            <p:spPr bwMode="auto">
              <a:xfrm>
                <a:off x="3566" y="855"/>
                <a:ext cx="4"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9" name="Line 116"/>
              <p:cNvSpPr>
                <a:spLocks noChangeShapeType="1"/>
              </p:cNvSpPr>
              <p:nvPr/>
            </p:nvSpPr>
            <p:spPr bwMode="auto">
              <a:xfrm>
                <a:off x="3761"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0" name="Rectangle 117"/>
              <p:cNvSpPr>
                <a:spLocks noChangeArrowheads="1"/>
              </p:cNvSpPr>
              <p:nvPr/>
            </p:nvSpPr>
            <p:spPr bwMode="auto">
              <a:xfrm>
                <a:off x="3761"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1" name="Line 118"/>
              <p:cNvSpPr>
                <a:spLocks noChangeShapeType="1"/>
              </p:cNvSpPr>
              <p:nvPr/>
            </p:nvSpPr>
            <p:spPr bwMode="auto">
              <a:xfrm>
                <a:off x="3956"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2" name="Rectangle 119"/>
              <p:cNvSpPr>
                <a:spLocks noChangeArrowheads="1"/>
              </p:cNvSpPr>
              <p:nvPr/>
            </p:nvSpPr>
            <p:spPr bwMode="auto">
              <a:xfrm>
                <a:off x="3956"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3" name="Line 120"/>
              <p:cNvSpPr>
                <a:spLocks noChangeShapeType="1"/>
              </p:cNvSpPr>
              <p:nvPr/>
            </p:nvSpPr>
            <p:spPr bwMode="auto">
              <a:xfrm>
                <a:off x="4151"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4" name="Rectangle 121"/>
              <p:cNvSpPr>
                <a:spLocks noChangeArrowheads="1"/>
              </p:cNvSpPr>
              <p:nvPr/>
            </p:nvSpPr>
            <p:spPr bwMode="auto">
              <a:xfrm>
                <a:off x="4151"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5" name="Line 122"/>
              <p:cNvSpPr>
                <a:spLocks noChangeShapeType="1"/>
              </p:cNvSpPr>
              <p:nvPr/>
            </p:nvSpPr>
            <p:spPr bwMode="auto">
              <a:xfrm>
                <a:off x="4347"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6" name="Rectangle 123"/>
              <p:cNvSpPr>
                <a:spLocks noChangeArrowheads="1"/>
              </p:cNvSpPr>
              <p:nvPr/>
            </p:nvSpPr>
            <p:spPr bwMode="auto">
              <a:xfrm>
                <a:off x="4347" y="855"/>
                <a:ext cx="4"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7" name="Line 124"/>
              <p:cNvSpPr>
                <a:spLocks noChangeShapeType="1"/>
              </p:cNvSpPr>
              <p:nvPr/>
            </p:nvSpPr>
            <p:spPr bwMode="auto">
              <a:xfrm>
                <a:off x="4542"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78" name="Rectangle 125"/>
              <p:cNvSpPr>
                <a:spLocks noChangeArrowheads="1"/>
              </p:cNvSpPr>
              <p:nvPr/>
            </p:nvSpPr>
            <p:spPr bwMode="auto">
              <a:xfrm>
                <a:off x="4542" y="855"/>
                <a:ext cx="4"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9" name="Line 126"/>
              <p:cNvSpPr>
                <a:spLocks noChangeShapeType="1"/>
              </p:cNvSpPr>
              <p:nvPr/>
            </p:nvSpPr>
            <p:spPr bwMode="auto">
              <a:xfrm>
                <a:off x="4737"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0" name="Rectangle 127"/>
              <p:cNvSpPr>
                <a:spLocks noChangeArrowheads="1"/>
              </p:cNvSpPr>
              <p:nvPr/>
            </p:nvSpPr>
            <p:spPr bwMode="auto">
              <a:xfrm>
                <a:off x="4737"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1" name="Line 128"/>
              <p:cNvSpPr>
                <a:spLocks noChangeShapeType="1"/>
              </p:cNvSpPr>
              <p:nvPr/>
            </p:nvSpPr>
            <p:spPr bwMode="auto">
              <a:xfrm>
                <a:off x="4932"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2" name="Rectangle 129"/>
              <p:cNvSpPr>
                <a:spLocks noChangeArrowheads="1"/>
              </p:cNvSpPr>
              <p:nvPr/>
            </p:nvSpPr>
            <p:spPr bwMode="auto">
              <a:xfrm>
                <a:off x="4932"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5" name="Line 132"/>
              <p:cNvSpPr>
                <a:spLocks noChangeShapeType="1"/>
              </p:cNvSpPr>
              <p:nvPr/>
            </p:nvSpPr>
            <p:spPr bwMode="auto">
              <a:xfrm>
                <a:off x="5127" y="855"/>
                <a:ext cx="0" cy="3007"/>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6" name="Rectangle 133"/>
              <p:cNvSpPr>
                <a:spLocks noChangeArrowheads="1"/>
              </p:cNvSpPr>
              <p:nvPr/>
            </p:nvSpPr>
            <p:spPr bwMode="auto">
              <a:xfrm>
                <a:off x="5127" y="855"/>
                <a:ext cx="5" cy="300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7" name="Line 134"/>
              <p:cNvSpPr>
                <a:spLocks noChangeShapeType="1"/>
              </p:cNvSpPr>
              <p:nvPr/>
            </p:nvSpPr>
            <p:spPr bwMode="auto">
              <a:xfrm>
                <a:off x="5368" y="1074"/>
                <a:ext cx="0" cy="309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88" name="Rectangle 135"/>
              <p:cNvSpPr>
                <a:spLocks noChangeArrowheads="1"/>
              </p:cNvSpPr>
              <p:nvPr/>
            </p:nvSpPr>
            <p:spPr bwMode="auto">
              <a:xfrm>
                <a:off x="452" y="855"/>
                <a:ext cx="5" cy="309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1" name="Line 188"/>
              <p:cNvSpPr>
                <a:spLocks noChangeShapeType="1"/>
              </p:cNvSpPr>
              <p:nvPr/>
            </p:nvSpPr>
            <p:spPr bwMode="auto">
              <a:xfrm>
                <a:off x="452"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2" name="Rectangle 189"/>
              <p:cNvSpPr>
                <a:spLocks noChangeArrowheads="1"/>
              </p:cNvSpPr>
              <p:nvPr/>
            </p:nvSpPr>
            <p:spPr bwMode="auto">
              <a:xfrm>
                <a:off x="452"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3" name="Line 190"/>
              <p:cNvSpPr>
                <a:spLocks noChangeShapeType="1"/>
              </p:cNvSpPr>
              <p:nvPr/>
            </p:nvSpPr>
            <p:spPr bwMode="auto">
              <a:xfrm>
                <a:off x="1223"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4" name="Rectangle 191"/>
              <p:cNvSpPr>
                <a:spLocks noChangeArrowheads="1"/>
              </p:cNvSpPr>
              <p:nvPr/>
            </p:nvSpPr>
            <p:spPr bwMode="auto">
              <a:xfrm>
                <a:off x="1223"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5" name="Line 192"/>
              <p:cNvSpPr>
                <a:spLocks noChangeShapeType="1"/>
              </p:cNvSpPr>
              <p:nvPr/>
            </p:nvSpPr>
            <p:spPr bwMode="auto">
              <a:xfrm>
                <a:off x="1419"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6" name="Rectangle 193"/>
              <p:cNvSpPr>
                <a:spLocks noChangeArrowheads="1"/>
              </p:cNvSpPr>
              <p:nvPr/>
            </p:nvSpPr>
            <p:spPr bwMode="auto">
              <a:xfrm>
                <a:off x="1419" y="4211"/>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7" name="Line 194"/>
              <p:cNvSpPr>
                <a:spLocks noChangeShapeType="1"/>
              </p:cNvSpPr>
              <p:nvPr/>
            </p:nvSpPr>
            <p:spPr bwMode="auto">
              <a:xfrm>
                <a:off x="1614"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48" name="Rectangle 195"/>
              <p:cNvSpPr>
                <a:spLocks noChangeArrowheads="1"/>
              </p:cNvSpPr>
              <p:nvPr/>
            </p:nvSpPr>
            <p:spPr bwMode="auto">
              <a:xfrm>
                <a:off x="1614"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9" name="Line 196"/>
              <p:cNvSpPr>
                <a:spLocks noChangeShapeType="1"/>
              </p:cNvSpPr>
              <p:nvPr/>
            </p:nvSpPr>
            <p:spPr bwMode="auto">
              <a:xfrm>
                <a:off x="1809"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0" name="Rectangle 197"/>
              <p:cNvSpPr>
                <a:spLocks noChangeArrowheads="1"/>
              </p:cNvSpPr>
              <p:nvPr/>
            </p:nvSpPr>
            <p:spPr bwMode="auto">
              <a:xfrm>
                <a:off x="1809"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1" name="Line 198"/>
              <p:cNvSpPr>
                <a:spLocks noChangeShapeType="1"/>
              </p:cNvSpPr>
              <p:nvPr/>
            </p:nvSpPr>
            <p:spPr bwMode="auto">
              <a:xfrm>
                <a:off x="2004"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2" name="Rectangle 199"/>
              <p:cNvSpPr>
                <a:spLocks noChangeArrowheads="1"/>
              </p:cNvSpPr>
              <p:nvPr/>
            </p:nvSpPr>
            <p:spPr bwMode="auto">
              <a:xfrm>
                <a:off x="2004"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3" name="Line 200"/>
              <p:cNvSpPr>
                <a:spLocks noChangeShapeType="1"/>
              </p:cNvSpPr>
              <p:nvPr/>
            </p:nvSpPr>
            <p:spPr bwMode="auto">
              <a:xfrm>
                <a:off x="2199"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4" name="Rectangle 201"/>
              <p:cNvSpPr>
                <a:spLocks noChangeArrowheads="1"/>
              </p:cNvSpPr>
              <p:nvPr/>
            </p:nvSpPr>
            <p:spPr bwMode="auto">
              <a:xfrm>
                <a:off x="2199"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5" name="Line 202"/>
              <p:cNvSpPr>
                <a:spLocks noChangeShapeType="1"/>
              </p:cNvSpPr>
              <p:nvPr/>
            </p:nvSpPr>
            <p:spPr bwMode="auto">
              <a:xfrm>
                <a:off x="2395"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56" name="Rectangle 203"/>
              <p:cNvSpPr>
                <a:spLocks noChangeArrowheads="1"/>
              </p:cNvSpPr>
              <p:nvPr/>
            </p:nvSpPr>
            <p:spPr bwMode="auto">
              <a:xfrm>
                <a:off x="2395" y="4211"/>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7" name="Line 204"/>
              <p:cNvSpPr>
                <a:spLocks noChangeShapeType="1"/>
              </p:cNvSpPr>
              <p:nvPr/>
            </p:nvSpPr>
            <p:spPr bwMode="auto">
              <a:xfrm>
                <a:off x="2590"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grpSp>
        <p:grpSp>
          <p:nvGrpSpPr>
            <p:cNvPr id="7" name="Group 406"/>
            <p:cNvGrpSpPr>
              <a:grpSpLocks/>
            </p:cNvGrpSpPr>
            <p:nvPr/>
          </p:nvGrpSpPr>
          <p:grpSpPr bwMode="auto">
            <a:xfrm>
              <a:off x="440" y="855"/>
              <a:ext cx="4697" cy="3361"/>
              <a:chOff x="440" y="855"/>
              <a:chExt cx="4697" cy="3361"/>
            </a:xfrm>
          </p:grpSpPr>
          <p:sp>
            <p:nvSpPr>
              <p:cNvPr id="24" name="Rectangle 206"/>
              <p:cNvSpPr>
                <a:spLocks noChangeArrowheads="1"/>
              </p:cNvSpPr>
              <p:nvPr/>
            </p:nvSpPr>
            <p:spPr bwMode="auto">
              <a:xfrm>
                <a:off x="2590" y="4211"/>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Line 207"/>
              <p:cNvSpPr>
                <a:spLocks noChangeShapeType="1"/>
              </p:cNvSpPr>
              <p:nvPr/>
            </p:nvSpPr>
            <p:spPr bwMode="auto">
              <a:xfrm>
                <a:off x="2785"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6" name="Rectangle 208"/>
              <p:cNvSpPr>
                <a:spLocks noChangeArrowheads="1"/>
              </p:cNvSpPr>
              <p:nvPr/>
            </p:nvSpPr>
            <p:spPr bwMode="auto">
              <a:xfrm>
                <a:off x="2785"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Line 209"/>
              <p:cNvSpPr>
                <a:spLocks noChangeShapeType="1"/>
              </p:cNvSpPr>
              <p:nvPr/>
            </p:nvSpPr>
            <p:spPr bwMode="auto">
              <a:xfrm>
                <a:off x="2980"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8" name="Rectangle 210"/>
              <p:cNvSpPr>
                <a:spLocks noChangeArrowheads="1"/>
              </p:cNvSpPr>
              <p:nvPr/>
            </p:nvSpPr>
            <p:spPr bwMode="auto">
              <a:xfrm>
                <a:off x="2980"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Line 211"/>
              <p:cNvSpPr>
                <a:spLocks noChangeShapeType="1"/>
              </p:cNvSpPr>
              <p:nvPr/>
            </p:nvSpPr>
            <p:spPr bwMode="auto">
              <a:xfrm>
                <a:off x="3175"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0" name="Rectangle 212"/>
              <p:cNvSpPr>
                <a:spLocks noChangeArrowheads="1"/>
              </p:cNvSpPr>
              <p:nvPr/>
            </p:nvSpPr>
            <p:spPr bwMode="auto">
              <a:xfrm>
                <a:off x="3175"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Line 213"/>
              <p:cNvSpPr>
                <a:spLocks noChangeShapeType="1"/>
              </p:cNvSpPr>
              <p:nvPr/>
            </p:nvSpPr>
            <p:spPr bwMode="auto">
              <a:xfrm>
                <a:off x="3371"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4" name="Rectangle 214"/>
              <p:cNvSpPr>
                <a:spLocks noChangeArrowheads="1"/>
              </p:cNvSpPr>
              <p:nvPr/>
            </p:nvSpPr>
            <p:spPr bwMode="auto">
              <a:xfrm>
                <a:off x="3371" y="4211"/>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Line 215"/>
              <p:cNvSpPr>
                <a:spLocks noChangeShapeType="1"/>
              </p:cNvSpPr>
              <p:nvPr/>
            </p:nvSpPr>
            <p:spPr bwMode="auto">
              <a:xfrm>
                <a:off x="3566"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6" name="Rectangle 216"/>
              <p:cNvSpPr>
                <a:spLocks noChangeArrowheads="1"/>
              </p:cNvSpPr>
              <p:nvPr/>
            </p:nvSpPr>
            <p:spPr bwMode="auto">
              <a:xfrm>
                <a:off x="3566" y="4211"/>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Line 217"/>
              <p:cNvSpPr>
                <a:spLocks noChangeShapeType="1"/>
              </p:cNvSpPr>
              <p:nvPr/>
            </p:nvSpPr>
            <p:spPr bwMode="auto">
              <a:xfrm>
                <a:off x="3761"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68" name="Rectangle 218"/>
              <p:cNvSpPr>
                <a:spLocks noChangeArrowheads="1"/>
              </p:cNvSpPr>
              <p:nvPr/>
            </p:nvSpPr>
            <p:spPr bwMode="auto">
              <a:xfrm>
                <a:off x="3761"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Line 219"/>
              <p:cNvSpPr>
                <a:spLocks noChangeShapeType="1"/>
              </p:cNvSpPr>
              <p:nvPr/>
            </p:nvSpPr>
            <p:spPr bwMode="auto">
              <a:xfrm>
                <a:off x="3956"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0" name="Rectangle 220"/>
              <p:cNvSpPr>
                <a:spLocks noChangeArrowheads="1"/>
              </p:cNvSpPr>
              <p:nvPr/>
            </p:nvSpPr>
            <p:spPr bwMode="auto">
              <a:xfrm>
                <a:off x="3956"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Line 221"/>
              <p:cNvSpPr>
                <a:spLocks noChangeShapeType="1"/>
              </p:cNvSpPr>
              <p:nvPr/>
            </p:nvSpPr>
            <p:spPr bwMode="auto">
              <a:xfrm>
                <a:off x="4151"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2" name="Rectangle 222"/>
              <p:cNvSpPr>
                <a:spLocks noChangeArrowheads="1"/>
              </p:cNvSpPr>
              <p:nvPr/>
            </p:nvSpPr>
            <p:spPr bwMode="auto">
              <a:xfrm>
                <a:off x="4151"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Line 223"/>
              <p:cNvSpPr>
                <a:spLocks noChangeShapeType="1"/>
              </p:cNvSpPr>
              <p:nvPr/>
            </p:nvSpPr>
            <p:spPr bwMode="auto">
              <a:xfrm>
                <a:off x="4347"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4" name="Rectangle 224"/>
              <p:cNvSpPr>
                <a:spLocks noChangeArrowheads="1"/>
              </p:cNvSpPr>
              <p:nvPr/>
            </p:nvSpPr>
            <p:spPr bwMode="auto">
              <a:xfrm>
                <a:off x="4347" y="4211"/>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Line 225"/>
              <p:cNvSpPr>
                <a:spLocks noChangeShapeType="1"/>
              </p:cNvSpPr>
              <p:nvPr/>
            </p:nvSpPr>
            <p:spPr bwMode="auto">
              <a:xfrm>
                <a:off x="4542"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6" name="Rectangle 226"/>
              <p:cNvSpPr>
                <a:spLocks noChangeArrowheads="1"/>
              </p:cNvSpPr>
              <p:nvPr/>
            </p:nvSpPr>
            <p:spPr bwMode="auto">
              <a:xfrm>
                <a:off x="4542" y="4211"/>
                <a:ext cx="4"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Line 227"/>
              <p:cNvSpPr>
                <a:spLocks noChangeShapeType="1"/>
              </p:cNvSpPr>
              <p:nvPr/>
            </p:nvSpPr>
            <p:spPr bwMode="auto">
              <a:xfrm>
                <a:off x="4737"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78" name="Rectangle 228"/>
              <p:cNvSpPr>
                <a:spLocks noChangeArrowheads="1"/>
              </p:cNvSpPr>
              <p:nvPr/>
            </p:nvSpPr>
            <p:spPr bwMode="auto">
              <a:xfrm>
                <a:off x="4737"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Line 229"/>
              <p:cNvSpPr>
                <a:spLocks noChangeShapeType="1"/>
              </p:cNvSpPr>
              <p:nvPr/>
            </p:nvSpPr>
            <p:spPr bwMode="auto">
              <a:xfrm>
                <a:off x="4932"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0" name="Rectangle 230"/>
              <p:cNvSpPr>
                <a:spLocks noChangeArrowheads="1"/>
              </p:cNvSpPr>
              <p:nvPr/>
            </p:nvSpPr>
            <p:spPr bwMode="auto">
              <a:xfrm>
                <a:off x="4932"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Line 231"/>
              <p:cNvSpPr>
                <a:spLocks noChangeShapeType="1"/>
              </p:cNvSpPr>
              <p:nvPr/>
            </p:nvSpPr>
            <p:spPr bwMode="auto">
              <a:xfrm>
                <a:off x="5127" y="42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3" name="Rectangle 232"/>
              <p:cNvSpPr>
                <a:spLocks noChangeArrowheads="1"/>
              </p:cNvSpPr>
              <p:nvPr/>
            </p:nvSpPr>
            <p:spPr bwMode="auto">
              <a:xfrm>
                <a:off x="5127" y="4211"/>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Line 233"/>
              <p:cNvSpPr>
                <a:spLocks noChangeShapeType="1"/>
              </p:cNvSpPr>
              <p:nvPr/>
            </p:nvSpPr>
            <p:spPr bwMode="auto">
              <a:xfrm>
                <a:off x="452" y="855"/>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5" name="Rectangle 234"/>
              <p:cNvSpPr>
                <a:spLocks noChangeArrowheads="1"/>
              </p:cNvSpPr>
              <p:nvPr/>
            </p:nvSpPr>
            <p:spPr bwMode="auto">
              <a:xfrm>
                <a:off x="452" y="855"/>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Line 235"/>
              <p:cNvSpPr>
                <a:spLocks noChangeShapeType="1"/>
              </p:cNvSpPr>
              <p:nvPr/>
            </p:nvSpPr>
            <p:spPr bwMode="auto">
              <a:xfrm>
                <a:off x="452" y="941"/>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7" name="Rectangle 236"/>
              <p:cNvSpPr>
                <a:spLocks noChangeArrowheads="1"/>
              </p:cNvSpPr>
              <p:nvPr/>
            </p:nvSpPr>
            <p:spPr bwMode="auto">
              <a:xfrm>
                <a:off x="452" y="941"/>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Line 237"/>
              <p:cNvSpPr>
                <a:spLocks noChangeShapeType="1"/>
              </p:cNvSpPr>
              <p:nvPr/>
            </p:nvSpPr>
            <p:spPr bwMode="auto">
              <a:xfrm>
                <a:off x="452" y="1027"/>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0" name="Rectangle 238"/>
              <p:cNvSpPr>
                <a:spLocks noChangeArrowheads="1"/>
              </p:cNvSpPr>
              <p:nvPr/>
            </p:nvSpPr>
            <p:spPr bwMode="auto">
              <a:xfrm>
                <a:off x="452" y="1027"/>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Line 239"/>
              <p:cNvSpPr>
                <a:spLocks noChangeShapeType="1"/>
              </p:cNvSpPr>
              <p:nvPr/>
            </p:nvSpPr>
            <p:spPr bwMode="auto">
              <a:xfrm>
                <a:off x="452" y="1113"/>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2" name="Rectangle 240"/>
              <p:cNvSpPr>
                <a:spLocks noChangeArrowheads="1"/>
              </p:cNvSpPr>
              <p:nvPr/>
            </p:nvSpPr>
            <p:spPr bwMode="auto">
              <a:xfrm>
                <a:off x="452" y="1113"/>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Line 241"/>
              <p:cNvSpPr>
                <a:spLocks noChangeShapeType="1"/>
              </p:cNvSpPr>
              <p:nvPr/>
            </p:nvSpPr>
            <p:spPr bwMode="auto">
              <a:xfrm>
                <a:off x="452" y="1199"/>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4" name="Rectangle 242"/>
              <p:cNvSpPr>
                <a:spLocks noChangeArrowheads="1"/>
              </p:cNvSpPr>
              <p:nvPr/>
            </p:nvSpPr>
            <p:spPr bwMode="auto">
              <a:xfrm>
                <a:off x="452" y="1199"/>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Line 243"/>
              <p:cNvSpPr>
                <a:spLocks noChangeShapeType="1"/>
              </p:cNvSpPr>
              <p:nvPr/>
            </p:nvSpPr>
            <p:spPr bwMode="auto">
              <a:xfrm>
                <a:off x="452" y="1285"/>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6" name="Rectangle 244"/>
              <p:cNvSpPr>
                <a:spLocks noChangeArrowheads="1"/>
              </p:cNvSpPr>
              <p:nvPr/>
            </p:nvSpPr>
            <p:spPr bwMode="auto">
              <a:xfrm>
                <a:off x="452" y="1285"/>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Line 245"/>
              <p:cNvSpPr>
                <a:spLocks noChangeShapeType="1"/>
              </p:cNvSpPr>
              <p:nvPr/>
            </p:nvSpPr>
            <p:spPr bwMode="auto">
              <a:xfrm>
                <a:off x="452" y="1371"/>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98" name="Rectangle 246"/>
              <p:cNvSpPr>
                <a:spLocks noChangeArrowheads="1"/>
              </p:cNvSpPr>
              <p:nvPr/>
            </p:nvSpPr>
            <p:spPr bwMode="auto">
              <a:xfrm>
                <a:off x="452" y="1371"/>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Line 247"/>
              <p:cNvSpPr>
                <a:spLocks noChangeShapeType="1"/>
              </p:cNvSpPr>
              <p:nvPr/>
            </p:nvSpPr>
            <p:spPr bwMode="auto">
              <a:xfrm>
                <a:off x="452" y="1456"/>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0" name="Rectangle 248"/>
              <p:cNvSpPr>
                <a:spLocks noChangeArrowheads="1"/>
              </p:cNvSpPr>
              <p:nvPr/>
            </p:nvSpPr>
            <p:spPr bwMode="auto">
              <a:xfrm>
                <a:off x="452" y="1456"/>
                <a:ext cx="4685"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Line 249"/>
              <p:cNvSpPr>
                <a:spLocks noChangeShapeType="1"/>
              </p:cNvSpPr>
              <p:nvPr/>
            </p:nvSpPr>
            <p:spPr bwMode="auto">
              <a:xfrm>
                <a:off x="452" y="1542"/>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2" name="Rectangle 250"/>
              <p:cNvSpPr>
                <a:spLocks noChangeArrowheads="1"/>
              </p:cNvSpPr>
              <p:nvPr/>
            </p:nvSpPr>
            <p:spPr bwMode="auto">
              <a:xfrm>
                <a:off x="452" y="1542"/>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Line 251"/>
              <p:cNvSpPr>
                <a:spLocks noChangeShapeType="1"/>
              </p:cNvSpPr>
              <p:nvPr/>
            </p:nvSpPr>
            <p:spPr bwMode="auto">
              <a:xfrm>
                <a:off x="452" y="1628"/>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4" name="Rectangle 252"/>
              <p:cNvSpPr>
                <a:spLocks noChangeArrowheads="1"/>
              </p:cNvSpPr>
              <p:nvPr/>
            </p:nvSpPr>
            <p:spPr bwMode="auto">
              <a:xfrm>
                <a:off x="452" y="1628"/>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Line 253"/>
              <p:cNvSpPr>
                <a:spLocks noChangeShapeType="1"/>
              </p:cNvSpPr>
              <p:nvPr/>
            </p:nvSpPr>
            <p:spPr bwMode="auto">
              <a:xfrm>
                <a:off x="452" y="1714"/>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6" name="Rectangle 254"/>
              <p:cNvSpPr>
                <a:spLocks noChangeArrowheads="1"/>
              </p:cNvSpPr>
              <p:nvPr/>
            </p:nvSpPr>
            <p:spPr bwMode="auto">
              <a:xfrm>
                <a:off x="452" y="1714"/>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Line 255"/>
              <p:cNvSpPr>
                <a:spLocks noChangeShapeType="1"/>
              </p:cNvSpPr>
              <p:nvPr/>
            </p:nvSpPr>
            <p:spPr bwMode="auto">
              <a:xfrm>
                <a:off x="452" y="1800"/>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8" name="Rectangle 256"/>
              <p:cNvSpPr>
                <a:spLocks noChangeArrowheads="1"/>
              </p:cNvSpPr>
              <p:nvPr/>
            </p:nvSpPr>
            <p:spPr bwMode="auto">
              <a:xfrm>
                <a:off x="452" y="1800"/>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Line 257"/>
              <p:cNvSpPr>
                <a:spLocks noChangeShapeType="1"/>
              </p:cNvSpPr>
              <p:nvPr/>
            </p:nvSpPr>
            <p:spPr bwMode="auto">
              <a:xfrm>
                <a:off x="452" y="1886"/>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0" name="Rectangle 258"/>
              <p:cNvSpPr>
                <a:spLocks noChangeArrowheads="1"/>
              </p:cNvSpPr>
              <p:nvPr/>
            </p:nvSpPr>
            <p:spPr bwMode="auto">
              <a:xfrm>
                <a:off x="452" y="1886"/>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Line 259"/>
              <p:cNvSpPr>
                <a:spLocks noChangeShapeType="1"/>
              </p:cNvSpPr>
              <p:nvPr/>
            </p:nvSpPr>
            <p:spPr bwMode="auto">
              <a:xfrm>
                <a:off x="452" y="1972"/>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2" name="Rectangle 260"/>
              <p:cNvSpPr>
                <a:spLocks noChangeArrowheads="1"/>
              </p:cNvSpPr>
              <p:nvPr/>
            </p:nvSpPr>
            <p:spPr bwMode="auto">
              <a:xfrm>
                <a:off x="452" y="1972"/>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Line 261"/>
              <p:cNvSpPr>
                <a:spLocks noChangeShapeType="1"/>
              </p:cNvSpPr>
              <p:nvPr/>
            </p:nvSpPr>
            <p:spPr bwMode="auto">
              <a:xfrm>
                <a:off x="452" y="2058"/>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4" name="Rectangle 262"/>
              <p:cNvSpPr>
                <a:spLocks noChangeArrowheads="1"/>
              </p:cNvSpPr>
              <p:nvPr/>
            </p:nvSpPr>
            <p:spPr bwMode="auto">
              <a:xfrm>
                <a:off x="452" y="2058"/>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Line 263"/>
              <p:cNvSpPr>
                <a:spLocks noChangeShapeType="1"/>
              </p:cNvSpPr>
              <p:nvPr/>
            </p:nvSpPr>
            <p:spPr bwMode="auto">
              <a:xfrm>
                <a:off x="452" y="2144"/>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6" name="Rectangle 264"/>
              <p:cNvSpPr>
                <a:spLocks noChangeArrowheads="1"/>
              </p:cNvSpPr>
              <p:nvPr/>
            </p:nvSpPr>
            <p:spPr bwMode="auto">
              <a:xfrm>
                <a:off x="452" y="2144"/>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Line 265"/>
              <p:cNvSpPr>
                <a:spLocks noChangeShapeType="1"/>
              </p:cNvSpPr>
              <p:nvPr/>
            </p:nvSpPr>
            <p:spPr bwMode="auto">
              <a:xfrm>
                <a:off x="452" y="2230"/>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8" name="Rectangle 266"/>
              <p:cNvSpPr>
                <a:spLocks noChangeArrowheads="1"/>
              </p:cNvSpPr>
              <p:nvPr/>
            </p:nvSpPr>
            <p:spPr bwMode="auto">
              <a:xfrm>
                <a:off x="452" y="2230"/>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9" name="Line 267"/>
              <p:cNvSpPr>
                <a:spLocks noChangeShapeType="1"/>
              </p:cNvSpPr>
              <p:nvPr/>
            </p:nvSpPr>
            <p:spPr bwMode="auto">
              <a:xfrm>
                <a:off x="452" y="2316"/>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0" name="Rectangle 268"/>
              <p:cNvSpPr>
                <a:spLocks noChangeArrowheads="1"/>
              </p:cNvSpPr>
              <p:nvPr/>
            </p:nvSpPr>
            <p:spPr bwMode="auto">
              <a:xfrm>
                <a:off x="452" y="2316"/>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1" name="Line 269"/>
              <p:cNvSpPr>
                <a:spLocks noChangeShapeType="1"/>
              </p:cNvSpPr>
              <p:nvPr/>
            </p:nvSpPr>
            <p:spPr bwMode="auto">
              <a:xfrm>
                <a:off x="452" y="2402"/>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2" name="Rectangle 270"/>
              <p:cNvSpPr>
                <a:spLocks noChangeArrowheads="1"/>
              </p:cNvSpPr>
              <p:nvPr/>
            </p:nvSpPr>
            <p:spPr bwMode="auto">
              <a:xfrm>
                <a:off x="452" y="2402"/>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3" name="Line 271"/>
              <p:cNvSpPr>
                <a:spLocks noChangeShapeType="1"/>
              </p:cNvSpPr>
              <p:nvPr/>
            </p:nvSpPr>
            <p:spPr bwMode="auto">
              <a:xfrm>
                <a:off x="452" y="2488"/>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4" name="Rectangle 272"/>
              <p:cNvSpPr>
                <a:spLocks noChangeArrowheads="1"/>
              </p:cNvSpPr>
              <p:nvPr/>
            </p:nvSpPr>
            <p:spPr bwMode="auto">
              <a:xfrm>
                <a:off x="452" y="2488"/>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5" name="Line 273"/>
              <p:cNvSpPr>
                <a:spLocks noChangeShapeType="1"/>
              </p:cNvSpPr>
              <p:nvPr/>
            </p:nvSpPr>
            <p:spPr bwMode="auto">
              <a:xfrm>
                <a:off x="452" y="2573"/>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6" name="Rectangle 274"/>
              <p:cNvSpPr>
                <a:spLocks noChangeArrowheads="1"/>
              </p:cNvSpPr>
              <p:nvPr/>
            </p:nvSpPr>
            <p:spPr bwMode="auto">
              <a:xfrm>
                <a:off x="452" y="2573"/>
                <a:ext cx="4685"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7" name="Line 275"/>
              <p:cNvSpPr>
                <a:spLocks noChangeShapeType="1"/>
              </p:cNvSpPr>
              <p:nvPr/>
            </p:nvSpPr>
            <p:spPr bwMode="auto">
              <a:xfrm>
                <a:off x="452" y="2659"/>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8" name="Rectangle 276"/>
              <p:cNvSpPr>
                <a:spLocks noChangeArrowheads="1"/>
              </p:cNvSpPr>
              <p:nvPr/>
            </p:nvSpPr>
            <p:spPr bwMode="auto">
              <a:xfrm>
                <a:off x="452" y="2659"/>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9" name="Line 277"/>
              <p:cNvSpPr>
                <a:spLocks noChangeShapeType="1"/>
              </p:cNvSpPr>
              <p:nvPr/>
            </p:nvSpPr>
            <p:spPr bwMode="auto">
              <a:xfrm>
                <a:off x="452" y="2745"/>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0" name="Rectangle 278"/>
              <p:cNvSpPr>
                <a:spLocks noChangeArrowheads="1"/>
              </p:cNvSpPr>
              <p:nvPr/>
            </p:nvSpPr>
            <p:spPr bwMode="auto">
              <a:xfrm>
                <a:off x="452" y="2745"/>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1" name="Line 279"/>
              <p:cNvSpPr>
                <a:spLocks noChangeShapeType="1"/>
              </p:cNvSpPr>
              <p:nvPr/>
            </p:nvSpPr>
            <p:spPr bwMode="auto">
              <a:xfrm>
                <a:off x="452" y="2831"/>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2" name="Rectangle 280"/>
              <p:cNvSpPr>
                <a:spLocks noChangeArrowheads="1"/>
              </p:cNvSpPr>
              <p:nvPr/>
            </p:nvSpPr>
            <p:spPr bwMode="auto">
              <a:xfrm>
                <a:off x="452" y="2831"/>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3" name="Line 281"/>
              <p:cNvSpPr>
                <a:spLocks noChangeShapeType="1"/>
              </p:cNvSpPr>
              <p:nvPr/>
            </p:nvSpPr>
            <p:spPr bwMode="auto">
              <a:xfrm>
                <a:off x="452" y="2917"/>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4" name="Rectangle 282"/>
              <p:cNvSpPr>
                <a:spLocks noChangeArrowheads="1"/>
              </p:cNvSpPr>
              <p:nvPr/>
            </p:nvSpPr>
            <p:spPr bwMode="auto">
              <a:xfrm>
                <a:off x="452" y="2917"/>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5" name="Line 283"/>
              <p:cNvSpPr>
                <a:spLocks noChangeShapeType="1"/>
              </p:cNvSpPr>
              <p:nvPr/>
            </p:nvSpPr>
            <p:spPr bwMode="auto">
              <a:xfrm>
                <a:off x="452" y="3003"/>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6" name="Rectangle 284"/>
              <p:cNvSpPr>
                <a:spLocks noChangeArrowheads="1"/>
              </p:cNvSpPr>
              <p:nvPr/>
            </p:nvSpPr>
            <p:spPr bwMode="auto">
              <a:xfrm>
                <a:off x="452" y="3003"/>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7" name="Line 285"/>
              <p:cNvSpPr>
                <a:spLocks noChangeShapeType="1"/>
              </p:cNvSpPr>
              <p:nvPr/>
            </p:nvSpPr>
            <p:spPr bwMode="auto">
              <a:xfrm>
                <a:off x="452" y="3089"/>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8" name="Rectangle 286"/>
              <p:cNvSpPr>
                <a:spLocks noChangeArrowheads="1"/>
              </p:cNvSpPr>
              <p:nvPr/>
            </p:nvSpPr>
            <p:spPr bwMode="auto">
              <a:xfrm>
                <a:off x="452" y="3089"/>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9" name="Line 287"/>
              <p:cNvSpPr>
                <a:spLocks noChangeShapeType="1"/>
              </p:cNvSpPr>
              <p:nvPr/>
            </p:nvSpPr>
            <p:spPr bwMode="auto">
              <a:xfrm>
                <a:off x="452" y="3175"/>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0" name="Rectangle 288"/>
              <p:cNvSpPr>
                <a:spLocks noChangeArrowheads="1"/>
              </p:cNvSpPr>
              <p:nvPr/>
            </p:nvSpPr>
            <p:spPr bwMode="auto">
              <a:xfrm>
                <a:off x="452" y="3175"/>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1" name="Line 289"/>
              <p:cNvSpPr>
                <a:spLocks noChangeShapeType="1"/>
              </p:cNvSpPr>
              <p:nvPr/>
            </p:nvSpPr>
            <p:spPr bwMode="auto">
              <a:xfrm>
                <a:off x="452" y="3261"/>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2" name="Rectangle 290"/>
              <p:cNvSpPr>
                <a:spLocks noChangeArrowheads="1"/>
              </p:cNvSpPr>
              <p:nvPr/>
            </p:nvSpPr>
            <p:spPr bwMode="auto">
              <a:xfrm>
                <a:off x="452" y="3261"/>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3" name="Line 291"/>
              <p:cNvSpPr>
                <a:spLocks noChangeShapeType="1"/>
              </p:cNvSpPr>
              <p:nvPr/>
            </p:nvSpPr>
            <p:spPr bwMode="auto">
              <a:xfrm>
                <a:off x="452" y="3347"/>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4" name="Rectangle 292"/>
              <p:cNvSpPr>
                <a:spLocks noChangeArrowheads="1"/>
              </p:cNvSpPr>
              <p:nvPr/>
            </p:nvSpPr>
            <p:spPr bwMode="auto">
              <a:xfrm>
                <a:off x="452" y="3347"/>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5" name="Line 293"/>
              <p:cNvSpPr>
                <a:spLocks noChangeShapeType="1"/>
              </p:cNvSpPr>
              <p:nvPr/>
            </p:nvSpPr>
            <p:spPr bwMode="auto">
              <a:xfrm>
                <a:off x="452" y="3433"/>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6" name="Rectangle 294"/>
              <p:cNvSpPr>
                <a:spLocks noChangeArrowheads="1"/>
              </p:cNvSpPr>
              <p:nvPr/>
            </p:nvSpPr>
            <p:spPr bwMode="auto">
              <a:xfrm>
                <a:off x="452" y="3433"/>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7" name="Line 295"/>
              <p:cNvSpPr>
                <a:spLocks noChangeShapeType="1"/>
              </p:cNvSpPr>
              <p:nvPr/>
            </p:nvSpPr>
            <p:spPr bwMode="auto">
              <a:xfrm>
                <a:off x="452" y="3519"/>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8" name="Rectangle 296"/>
              <p:cNvSpPr>
                <a:spLocks noChangeArrowheads="1"/>
              </p:cNvSpPr>
              <p:nvPr/>
            </p:nvSpPr>
            <p:spPr bwMode="auto">
              <a:xfrm>
                <a:off x="452" y="3519"/>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9" name="Line 297"/>
              <p:cNvSpPr>
                <a:spLocks noChangeShapeType="1"/>
              </p:cNvSpPr>
              <p:nvPr/>
            </p:nvSpPr>
            <p:spPr bwMode="auto">
              <a:xfrm>
                <a:off x="452" y="3605"/>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0" name="Rectangle 298"/>
              <p:cNvSpPr>
                <a:spLocks noChangeArrowheads="1"/>
              </p:cNvSpPr>
              <p:nvPr/>
            </p:nvSpPr>
            <p:spPr bwMode="auto">
              <a:xfrm>
                <a:off x="452" y="3605"/>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1" name="Line 299"/>
              <p:cNvSpPr>
                <a:spLocks noChangeShapeType="1"/>
              </p:cNvSpPr>
              <p:nvPr/>
            </p:nvSpPr>
            <p:spPr bwMode="auto">
              <a:xfrm>
                <a:off x="452" y="3690"/>
                <a:ext cx="4631" cy="3"/>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2" name="Rectangle 300"/>
              <p:cNvSpPr>
                <a:spLocks noChangeArrowheads="1"/>
              </p:cNvSpPr>
              <p:nvPr/>
            </p:nvSpPr>
            <p:spPr bwMode="auto">
              <a:xfrm>
                <a:off x="452" y="3690"/>
                <a:ext cx="4685" cy="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3" name="Line 301"/>
              <p:cNvSpPr>
                <a:spLocks noChangeShapeType="1"/>
              </p:cNvSpPr>
              <p:nvPr/>
            </p:nvSpPr>
            <p:spPr bwMode="auto">
              <a:xfrm>
                <a:off x="452" y="3776"/>
                <a:ext cx="4680"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4" name="Rectangle 302"/>
              <p:cNvSpPr>
                <a:spLocks noChangeArrowheads="1"/>
              </p:cNvSpPr>
              <p:nvPr/>
            </p:nvSpPr>
            <p:spPr bwMode="auto">
              <a:xfrm>
                <a:off x="452" y="3776"/>
                <a:ext cx="468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5" name="Line 303"/>
              <p:cNvSpPr>
                <a:spLocks noChangeShapeType="1"/>
              </p:cNvSpPr>
              <p:nvPr/>
            </p:nvSpPr>
            <p:spPr bwMode="auto">
              <a:xfrm>
                <a:off x="5132" y="386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6" name="Rectangle 304"/>
              <p:cNvSpPr>
                <a:spLocks noChangeArrowheads="1"/>
              </p:cNvSpPr>
              <p:nvPr/>
            </p:nvSpPr>
            <p:spPr bwMode="auto">
              <a:xfrm>
                <a:off x="5132" y="3862"/>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7" name="Line 305"/>
              <p:cNvSpPr>
                <a:spLocks noChangeShapeType="1"/>
              </p:cNvSpPr>
              <p:nvPr/>
            </p:nvSpPr>
            <p:spPr bwMode="auto">
              <a:xfrm>
                <a:off x="5132" y="394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8" name="Rectangle 306"/>
              <p:cNvSpPr>
                <a:spLocks noChangeArrowheads="1"/>
              </p:cNvSpPr>
              <p:nvPr/>
            </p:nvSpPr>
            <p:spPr bwMode="auto">
              <a:xfrm>
                <a:off x="5132" y="3948"/>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9" name="Line 307"/>
              <p:cNvSpPr>
                <a:spLocks noChangeShapeType="1"/>
              </p:cNvSpPr>
              <p:nvPr/>
            </p:nvSpPr>
            <p:spPr bwMode="auto">
              <a:xfrm>
                <a:off x="5132" y="403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0" name="Rectangle 308"/>
              <p:cNvSpPr>
                <a:spLocks noChangeArrowheads="1"/>
              </p:cNvSpPr>
              <p:nvPr/>
            </p:nvSpPr>
            <p:spPr bwMode="auto">
              <a:xfrm>
                <a:off x="5132" y="4034"/>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1" name="Line 309"/>
              <p:cNvSpPr>
                <a:spLocks noChangeShapeType="1"/>
              </p:cNvSpPr>
              <p:nvPr/>
            </p:nvSpPr>
            <p:spPr bwMode="auto">
              <a:xfrm>
                <a:off x="5132" y="412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2" name="Rectangle 310"/>
              <p:cNvSpPr>
                <a:spLocks noChangeArrowheads="1"/>
              </p:cNvSpPr>
              <p:nvPr/>
            </p:nvSpPr>
            <p:spPr bwMode="auto">
              <a:xfrm>
                <a:off x="5132" y="4120"/>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3" name="Line 311"/>
              <p:cNvSpPr>
                <a:spLocks noChangeShapeType="1"/>
              </p:cNvSpPr>
              <p:nvPr/>
            </p:nvSpPr>
            <p:spPr bwMode="auto">
              <a:xfrm>
                <a:off x="5132" y="420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64" name="Rectangle 312"/>
              <p:cNvSpPr>
                <a:spLocks noChangeArrowheads="1"/>
              </p:cNvSpPr>
              <p:nvPr/>
            </p:nvSpPr>
            <p:spPr bwMode="auto">
              <a:xfrm>
                <a:off x="5132" y="4206"/>
                <a:ext cx="5" cy="5"/>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5" name="Rectangle 313"/>
              <p:cNvSpPr>
                <a:spLocks noChangeArrowheads="1"/>
              </p:cNvSpPr>
              <p:nvPr/>
            </p:nvSpPr>
            <p:spPr bwMode="auto">
              <a:xfrm>
                <a:off x="440" y="959"/>
                <a:ext cx="4441" cy="28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6" name="Rectangle 314"/>
              <p:cNvSpPr>
                <a:spLocks noChangeArrowheads="1"/>
              </p:cNvSpPr>
              <p:nvPr/>
            </p:nvSpPr>
            <p:spPr bwMode="auto">
              <a:xfrm>
                <a:off x="699" y="1331"/>
                <a:ext cx="3807" cy="23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7" name="Freeform 315"/>
              <p:cNvSpPr>
                <a:spLocks noEditPoints="1"/>
              </p:cNvSpPr>
              <p:nvPr/>
            </p:nvSpPr>
            <p:spPr bwMode="auto">
              <a:xfrm>
                <a:off x="722" y="1242"/>
                <a:ext cx="3801" cy="2122"/>
              </a:xfrm>
              <a:custGeom>
                <a:avLst/>
                <a:gdLst>
                  <a:gd name="T0" fmla="*/ 0 w 3801"/>
                  <a:gd name="T1" fmla="*/ 2117 h 2122"/>
                  <a:gd name="T2" fmla="*/ 3801 w 3801"/>
                  <a:gd name="T3" fmla="*/ 2117 h 2122"/>
                  <a:gd name="T4" fmla="*/ 3801 w 3801"/>
                  <a:gd name="T5" fmla="*/ 2122 h 2122"/>
                  <a:gd name="T6" fmla="*/ 0 w 3801"/>
                  <a:gd name="T7" fmla="*/ 2122 h 2122"/>
                  <a:gd name="T8" fmla="*/ 0 w 3801"/>
                  <a:gd name="T9" fmla="*/ 2117 h 2122"/>
                  <a:gd name="T10" fmla="*/ 0 w 3801"/>
                  <a:gd name="T11" fmla="*/ 1850 h 2122"/>
                  <a:gd name="T12" fmla="*/ 3801 w 3801"/>
                  <a:gd name="T13" fmla="*/ 1850 h 2122"/>
                  <a:gd name="T14" fmla="*/ 3801 w 3801"/>
                  <a:gd name="T15" fmla="*/ 1855 h 2122"/>
                  <a:gd name="T16" fmla="*/ 0 w 3801"/>
                  <a:gd name="T17" fmla="*/ 1855 h 2122"/>
                  <a:gd name="T18" fmla="*/ 0 w 3801"/>
                  <a:gd name="T19" fmla="*/ 1850 h 2122"/>
                  <a:gd name="T20" fmla="*/ 0 w 3801"/>
                  <a:gd name="T21" fmla="*/ 1587 h 2122"/>
                  <a:gd name="T22" fmla="*/ 3801 w 3801"/>
                  <a:gd name="T23" fmla="*/ 1587 h 2122"/>
                  <a:gd name="T24" fmla="*/ 3801 w 3801"/>
                  <a:gd name="T25" fmla="*/ 1592 h 2122"/>
                  <a:gd name="T26" fmla="*/ 0 w 3801"/>
                  <a:gd name="T27" fmla="*/ 1592 h 2122"/>
                  <a:gd name="T28" fmla="*/ 0 w 3801"/>
                  <a:gd name="T29" fmla="*/ 1587 h 2122"/>
                  <a:gd name="T30" fmla="*/ 0 w 3801"/>
                  <a:gd name="T31" fmla="*/ 1324 h 2122"/>
                  <a:gd name="T32" fmla="*/ 3801 w 3801"/>
                  <a:gd name="T33" fmla="*/ 1324 h 2122"/>
                  <a:gd name="T34" fmla="*/ 3801 w 3801"/>
                  <a:gd name="T35" fmla="*/ 1329 h 2122"/>
                  <a:gd name="T36" fmla="*/ 0 w 3801"/>
                  <a:gd name="T37" fmla="*/ 1329 h 2122"/>
                  <a:gd name="T38" fmla="*/ 0 w 3801"/>
                  <a:gd name="T39" fmla="*/ 1324 h 2122"/>
                  <a:gd name="T40" fmla="*/ 0 w 3801"/>
                  <a:gd name="T41" fmla="*/ 1056 h 2122"/>
                  <a:gd name="T42" fmla="*/ 3801 w 3801"/>
                  <a:gd name="T43" fmla="*/ 1056 h 2122"/>
                  <a:gd name="T44" fmla="*/ 3801 w 3801"/>
                  <a:gd name="T45" fmla="*/ 1061 h 2122"/>
                  <a:gd name="T46" fmla="*/ 0 w 3801"/>
                  <a:gd name="T47" fmla="*/ 1061 h 2122"/>
                  <a:gd name="T48" fmla="*/ 0 w 3801"/>
                  <a:gd name="T49" fmla="*/ 1056 h 2122"/>
                  <a:gd name="T50" fmla="*/ 0 w 3801"/>
                  <a:gd name="T51" fmla="*/ 793 h 2122"/>
                  <a:gd name="T52" fmla="*/ 3801 w 3801"/>
                  <a:gd name="T53" fmla="*/ 793 h 2122"/>
                  <a:gd name="T54" fmla="*/ 3801 w 3801"/>
                  <a:gd name="T55" fmla="*/ 798 h 2122"/>
                  <a:gd name="T56" fmla="*/ 0 w 3801"/>
                  <a:gd name="T57" fmla="*/ 798 h 2122"/>
                  <a:gd name="T58" fmla="*/ 0 w 3801"/>
                  <a:gd name="T59" fmla="*/ 793 h 2122"/>
                  <a:gd name="T60" fmla="*/ 0 w 3801"/>
                  <a:gd name="T61" fmla="*/ 525 h 2122"/>
                  <a:gd name="T62" fmla="*/ 3801 w 3801"/>
                  <a:gd name="T63" fmla="*/ 525 h 2122"/>
                  <a:gd name="T64" fmla="*/ 3801 w 3801"/>
                  <a:gd name="T65" fmla="*/ 530 h 2122"/>
                  <a:gd name="T66" fmla="*/ 0 w 3801"/>
                  <a:gd name="T67" fmla="*/ 530 h 2122"/>
                  <a:gd name="T68" fmla="*/ 0 w 3801"/>
                  <a:gd name="T69" fmla="*/ 525 h 2122"/>
                  <a:gd name="T70" fmla="*/ 0 w 3801"/>
                  <a:gd name="T71" fmla="*/ 262 h 2122"/>
                  <a:gd name="T72" fmla="*/ 3801 w 3801"/>
                  <a:gd name="T73" fmla="*/ 262 h 2122"/>
                  <a:gd name="T74" fmla="*/ 3801 w 3801"/>
                  <a:gd name="T75" fmla="*/ 268 h 2122"/>
                  <a:gd name="T76" fmla="*/ 0 w 3801"/>
                  <a:gd name="T77" fmla="*/ 268 h 2122"/>
                  <a:gd name="T78" fmla="*/ 0 w 3801"/>
                  <a:gd name="T79" fmla="*/ 262 h 2122"/>
                  <a:gd name="T80" fmla="*/ 0 w 3801"/>
                  <a:gd name="T81" fmla="*/ 0 h 2122"/>
                  <a:gd name="T82" fmla="*/ 3801 w 3801"/>
                  <a:gd name="T83" fmla="*/ 0 h 2122"/>
                  <a:gd name="T84" fmla="*/ 3801 w 3801"/>
                  <a:gd name="T85" fmla="*/ 5 h 2122"/>
                  <a:gd name="T86" fmla="*/ 0 w 3801"/>
                  <a:gd name="T87" fmla="*/ 5 h 2122"/>
                  <a:gd name="T88" fmla="*/ 0 w 3801"/>
                  <a:gd name="T89" fmla="*/ 0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01" h="2122">
                    <a:moveTo>
                      <a:pt x="0" y="2117"/>
                    </a:moveTo>
                    <a:lnTo>
                      <a:pt x="3801" y="2117"/>
                    </a:lnTo>
                    <a:lnTo>
                      <a:pt x="3801" y="2122"/>
                    </a:lnTo>
                    <a:lnTo>
                      <a:pt x="0" y="2122"/>
                    </a:lnTo>
                    <a:lnTo>
                      <a:pt x="0" y="2117"/>
                    </a:lnTo>
                    <a:close/>
                    <a:moveTo>
                      <a:pt x="0" y="1850"/>
                    </a:moveTo>
                    <a:lnTo>
                      <a:pt x="3801" y="1850"/>
                    </a:lnTo>
                    <a:lnTo>
                      <a:pt x="3801" y="1855"/>
                    </a:lnTo>
                    <a:lnTo>
                      <a:pt x="0" y="1855"/>
                    </a:lnTo>
                    <a:lnTo>
                      <a:pt x="0" y="1850"/>
                    </a:lnTo>
                    <a:close/>
                    <a:moveTo>
                      <a:pt x="0" y="1587"/>
                    </a:moveTo>
                    <a:lnTo>
                      <a:pt x="3801" y="1587"/>
                    </a:lnTo>
                    <a:lnTo>
                      <a:pt x="3801" y="1592"/>
                    </a:lnTo>
                    <a:lnTo>
                      <a:pt x="0" y="1592"/>
                    </a:lnTo>
                    <a:lnTo>
                      <a:pt x="0" y="1587"/>
                    </a:lnTo>
                    <a:close/>
                    <a:moveTo>
                      <a:pt x="0" y="1324"/>
                    </a:moveTo>
                    <a:lnTo>
                      <a:pt x="3801" y="1324"/>
                    </a:lnTo>
                    <a:lnTo>
                      <a:pt x="3801" y="1329"/>
                    </a:lnTo>
                    <a:lnTo>
                      <a:pt x="0" y="1329"/>
                    </a:lnTo>
                    <a:lnTo>
                      <a:pt x="0" y="1324"/>
                    </a:lnTo>
                    <a:close/>
                    <a:moveTo>
                      <a:pt x="0" y="1056"/>
                    </a:moveTo>
                    <a:lnTo>
                      <a:pt x="3801" y="1056"/>
                    </a:lnTo>
                    <a:lnTo>
                      <a:pt x="3801" y="1061"/>
                    </a:lnTo>
                    <a:lnTo>
                      <a:pt x="0" y="1061"/>
                    </a:lnTo>
                    <a:lnTo>
                      <a:pt x="0" y="1056"/>
                    </a:lnTo>
                    <a:close/>
                    <a:moveTo>
                      <a:pt x="0" y="793"/>
                    </a:moveTo>
                    <a:lnTo>
                      <a:pt x="3801" y="793"/>
                    </a:lnTo>
                    <a:lnTo>
                      <a:pt x="3801" y="798"/>
                    </a:lnTo>
                    <a:lnTo>
                      <a:pt x="0" y="798"/>
                    </a:lnTo>
                    <a:lnTo>
                      <a:pt x="0" y="793"/>
                    </a:lnTo>
                    <a:close/>
                    <a:moveTo>
                      <a:pt x="0" y="525"/>
                    </a:moveTo>
                    <a:lnTo>
                      <a:pt x="3801" y="525"/>
                    </a:lnTo>
                    <a:lnTo>
                      <a:pt x="3801" y="530"/>
                    </a:lnTo>
                    <a:lnTo>
                      <a:pt x="0" y="530"/>
                    </a:lnTo>
                    <a:lnTo>
                      <a:pt x="0" y="525"/>
                    </a:lnTo>
                    <a:close/>
                    <a:moveTo>
                      <a:pt x="0" y="262"/>
                    </a:moveTo>
                    <a:lnTo>
                      <a:pt x="3801" y="262"/>
                    </a:lnTo>
                    <a:lnTo>
                      <a:pt x="3801" y="268"/>
                    </a:lnTo>
                    <a:lnTo>
                      <a:pt x="0" y="268"/>
                    </a:lnTo>
                    <a:lnTo>
                      <a:pt x="0" y="262"/>
                    </a:lnTo>
                    <a:close/>
                    <a:moveTo>
                      <a:pt x="0" y="0"/>
                    </a:moveTo>
                    <a:lnTo>
                      <a:pt x="3801" y="0"/>
                    </a:lnTo>
                    <a:lnTo>
                      <a:pt x="3801" y="5"/>
                    </a:lnTo>
                    <a:lnTo>
                      <a:pt x="0" y="5"/>
                    </a:lnTo>
                    <a:lnTo>
                      <a:pt x="0" y="0"/>
                    </a:lnTo>
                    <a:close/>
                  </a:path>
                </a:pathLst>
              </a:custGeom>
              <a:solidFill>
                <a:srgbClr val="868686"/>
              </a:solidFill>
              <a:ln w="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316"/>
              <p:cNvSpPr>
                <a:spLocks noEditPoints="1"/>
              </p:cNvSpPr>
              <p:nvPr/>
            </p:nvSpPr>
            <p:spPr bwMode="auto">
              <a:xfrm>
                <a:off x="752" y="2303"/>
                <a:ext cx="3736" cy="1324"/>
              </a:xfrm>
              <a:custGeom>
                <a:avLst/>
                <a:gdLst>
                  <a:gd name="T0" fmla="*/ 125 w 3736"/>
                  <a:gd name="T1" fmla="*/ 273 h 1324"/>
                  <a:gd name="T2" fmla="*/ 0 w 3736"/>
                  <a:gd name="T3" fmla="*/ 1324 h 1324"/>
                  <a:gd name="T4" fmla="*/ 190 w 3736"/>
                  <a:gd name="T5" fmla="*/ 248 h 1324"/>
                  <a:gd name="T6" fmla="*/ 316 w 3736"/>
                  <a:gd name="T7" fmla="*/ 1324 h 1324"/>
                  <a:gd name="T8" fmla="*/ 190 w 3736"/>
                  <a:gd name="T9" fmla="*/ 248 h 1324"/>
                  <a:gd name="T10" fmla="*/ 506 w 3736"/>
                  <a:gd name="T11" fmla="*/ 222 h 1324"/>
                  <a:gd name="T12" fmla="*/ 381 w 3736"/>
                  <a:gd name="T13" fmla="*/ 1324 h 1324"/>
                  <a:gd name="T14" fmla="*/ 571 w 3736"/>
                  <a:gd name="T15" fmla="*/ 182 h 1324"/>
                  <a:gd name="T16" fmla="*/ 697 w 3736"/>
                  <a:gd name="T17" fmla="*/ 1324 h 1324"/>
                  <a:gd name="T18" fmla="*/ 571 w 3736"/>
                  <a:gd name="T19" fmla="*/ 182 h 1324"/>
                  <a:gd name="T20" fmla="*/ 887 w 3736"/>
                  <a:gd name="T21" fmla="*/ 152 h 1324"/>
                  <a:gd name="T22" fmla="*/ 762 w 3736"/>
                  <a:gd name="T23" fmla="*/ 1324 h 1324"/>
                  <a:gd name="T24" fmla="*/ 953 w 3736"/>
                  <a:gd name="T25" fmla="*/ 121 h 1324"/>
                  <a:gd name="T26" fmla="*/ 1073 w 3736"/>
                  <a:gd name="T27" fmla="*/ 1324 h 1324"/>
                  <a:gd name="T28" fmla="*/ 953 w 3736"/>
                  <a:gd name="T29" fmla="*/ 121 h 1324"/>
                  <a:gd name="T30" fmla="*/ 1264 w 3736"/>
                  <a:gd name="T31" fmla="*/ 96 h 1324"/>
                  <a:gd name="T32" fmla="*/ 1143 w 3736"/>
                  <a:gd name="T33" fmla="*/ 1324 h 1324"/>
                  <a:gd name="T34" fmla="*/ 1334 w 3736"/>
                  <a:gd name="T35" fmla="*/ 76 h 1324"/>
                  <a:gd name="T36" fmla="*/ 1454 w 3736"/>
                  <a:gd name="T37" fmla="*/ 1324 h 1324"/>
                  <a:gd name="T38" fmla="*/ 1334 w 3736"/>
                  <a:gd name="T39" fmla="*/ 76 h 1324"/>
                  <a:gd name="T40" fmla="*/ 1645 w 3736"/>
                  <a:gd name="T41" fmla="*/ 51 h 1324"/>
                  <a:gd name="T42" fmla="*/ 1524 w 3736"/>
                  <a:gd name="T43" fmla="*/ 1324 h 1324"/>
                  <a:gd name="T44" fmla="*/ 1715 w 3736"/>
                  <a:gd name="T45" fmla="*/ 30 h 1324"/>
                  <a:gd name="T46" fmla="*/ 1836 w 3736"/>
                  <a:gd name="T47" fmla="*/ 1324 h 1324"/>
                  <a:gd name="T48" fmla="*/ 1715 w 3736"/>
                  <a:gd name="T49" fmla="*/ 30 h 1324"/>
                  <a:gd name="T50" fmla="*/ 2026 w 3736"/>
                  <a:gd name="T51" fmla="*/ 20 h 1324"/>
                  <a:gd name="T52" fmla="*/ 1905 w 3736"/>
                  <a:gd name="T53" fmla="*/ 1324 h 1324"/>
                  <a:gd name="T54" fmla="*/ 2096 w 3736"/>
                  <a:gd name="T55" fmla="*/ 15 h 1324"/>
                  <a:gd name="T56" fmla="*/ 2217 w 3736"/>
                  <a:gd name="T57" fmla="*/ 1324 h 1324"/>
                  <a:gd name="T58" fmla="*/ 2096 w 3736"/>
                  <a:gd name="T59" fmla="*/ 15 h 1324"/>
                  <a:gd name="T60" fmla="*/ 2407 w 3736"/>
                  <a:gd name="T61" fmla="*/ 10 h 1324"/>
                  <a:gd name="T62" fmla="*/ 2286 w 3736"/>
                  <a:gd name="T63" fmla="*/ 1324 h 1324"/>
                  <a:gd name="T64" fmla="*/ 2472 w 3736"/>
                  <a:gd name="T65" fmla="*/ 0 h 1324"/>
                  <a:gd name="T66" fmla="*/ 2598 w 3736"/>
                  <a:gd name="T67" fmla="*/ 1324 h 1324"/>
                  <a:gd name="T68" fmla="*/ 2472 w 3736"/>
                  <a:gd name="T69" fmla="*/ 0 h 1324"/>
                  <a:gd name="T70" fmla="*/ 2788 w 3736"/>
                  <a:gd name="T71" fmla="*/ 5 h 1324"/>
                  <a:gd name="T72" fmla="*/ 2663 w 3736"/>
                  <a:gd name="T73" fmla="*/ 1324 h 1324"/>
                  <a:gd name="T74" fmla="*/ 2853 w 3736"/>
                  <a:gd name="T75" fmla="*/ 10 h 1324"/>
                  <a:gd name="T76" fmla="*/ 2979 w 3736"/>
                  <a:gd name="T77" fmla="*/ 1324 h 1324"/>
                  <a:gd name="T78" fmla="*/ 2853 w 3736"/>
                  <a:gd name="T79" fmla="*/ 10 h 1324"/>
                  <a:gd name="T80" fmla="*/ 3169 w 3736"/>
                  <a:gd name="T81" fmla="*/ 15 h 1324"/>
                  <a:gd name="T82" fmla="*/ 3044 w 3736"/>
                  <a:gd name="T83" fmla="*/ 1324 h 1324"/>
                  <a:gd name="T84" fmla="*/ 3234 w 3736"/>
                  <a:gd name="T85" fmla="*/ 20 h 1324"/>
                  <a:gd name="T86" fmla="*/ 3360 w 3736"/>
                  <a:gd name="T87" fmla="*/ 1324 h 1324"/>
                  <a:gd name="T88" fmla="*/ 3234 w 3736"/>
                  <a:gd name="T89" fmla="*/ 20 h 1324"/>
                  <a:gd name="T90" fmla="*/ 3546 w 3736"/>
                  <a:gd name="T91" fmla="*/ 20 h 1324"/>
                  <a:gd name="T92" fmla="*/ 3425 w 3736"/>
                  <a:gd name="T93" fmla="*/ 1324 h 1324"/>
                  <a:gd name="T94" fmla="*/ 3616 w 3736"/>
                  <a:gd name="T95" fmla="*/ 25 h 1324"/>
                  <a:gd name="T96" fmla="*/ 3736 w 3736"/>
                  <a:gd name="T97" fmla="*/ 1324 h 1324"/>
                  <a:gd name="T98" fmla="*/ 3616 w 3736"/>
                  <a:gd name="T99" fmla="*/ 25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6" h="1324">
                    <a:moveTo>
                      <a:pt x="0" y="273"/>
                    </a:moveTo>
                    <a:lnTo>
                      <a:pt x="125" y="273"/>
                    </a:lnTo>
                    <a:lnTo>
                      <a:pt x="125" y="1324"/>
                    </a:lnTo>
                    <a:lnTo>
                      <a:pt x="0" y="1324"/>
                    </a:lnTo>
                    <a:lnTo>
                      <a:pt x="0" y="273"/>
                    </a:lnTo>
                    <a:close/>
                    <a:moveTo>
                      <a:pt x="190" y="248"/>
                    </a:moveTo>
                    <a:lnTo>
                      <a:pt x="316" y="248"/>
                    </a:lnTo>
                    <a:lnTo>
                      <a:pt x="316" y="1324"/>
                    </a:lnTo>
                    <a:lnTo>
                      <a:pt x="190" y="1324"/>
                    </a:lnTo>
                    <a:lnTo>
                      <a:pt x="190" y="248"/>
                    </a:lnTo>
                    <a:close/>
                    <a:moveTo>
                      <a:pt x="381" y="222"/>
                    </a:moveTo>
                    <a:lnTo>
                      <a:pt x="506" y="222"/>
                    </a:lnTo>
                    <a:lnTo>
                      <a:pt x="506" y="1324"/>
                    </a:lnTo>
                    <a:lnTo>
                      <a:pt x="381" y="1324"/>
                    </a:lnTo>
                    <a:lnTo>
                      <a:pt x="381" y="222"/>
                    </a:lnTo>
                    <a:close/>
                    <a:moveTo>
                      <a:pt x="571" y="182"/>
                    </a:moveTo>
                    <a:lnTo>
                      <a:pt x="697" y="182"/>
                    </a:lnTo>
                    <a:lnTo>
                      <a:pt x="697" y="1324"/>
                    </a:lnTo>
                    <a:lnTo>
                      <a:pt x="571" y="1324"/>
                    </a:lnTo>
                    <a:lnTo>
                      <a:pt x="571" y="182"/>
                    </a:lnTo>
                    <a:close/>
                    <a:moveTo>
                      <a:pt x="762" y="152"/>
                    </a:moveTo>
                    <a:lnTo>
                      <a:pt x="887" y="152"/>
                    </a:lnTo>
                    <a:lnTo>
                      <a:pt x="887" y="1324"/>
                    </a:lnTo>
                    <a:lnTo>
                      <a:pt x="762" y="1324"/>
                    </a:lnTo>
                    <a:lnTo>
                      <a:pt x="762" y="152"/>
                    </a:lnTo>
                    <a:close/>
                    <a:moveTo>
                      <a:pt x="953" y="121"/>
                    </a:moveTo>
                    <a:lnTo>
                      <a:pt x="1073" y="121"/>
                    </a:lnTo>
                    <a:lnTo>
                      <a:pt x="1073" y="1324"/>
                    </a:lnTo>
                    <a:lnTo>
                      <a:pt x="953" y="1324"/>
                    </a:lnTo>
                    <a:lnTo>
                      <a:pt x="953" y="121"/>
                    </a:lnTo>
                    <a:close/>
                    <a:moveTo>
                      <a:pt x="1143" y="96"/>
                    </a:moveTo>
                    <a:lnTo>
                      <a:pt x="1264" y="96"/>
                    </a:lnTo>
                    <a:lnTo>
                      <a:pt x="1264" y="1324"/>
                    </a:lnTo>
                    <a:lnTo>
                      <a:pt x="1143" y="1324"/>
                    </a:lnTo>
                    <a:lnTo>
                      <a:pt x="1143" y="96"/>
                    </a:lnTo>
                    <a:close/>
                    <a:moveTo>
                      <a:pt x="1334" y="76"/>
                    </a:moveTo>
                    <a:lnTo>
                      <a:pt x="1454" y="76"/>
                    </a:lnTo>
                    <a:lnTo>
                      <a:pt x="1454" y="1324"/>
                    </a:lnTo>
                    <a:lnTo>
                      <a:pt x="1334" y="1324"/>
                    </a:lnTo>
                    <a:lnTo>
                      <a:pt x="1334" y="76"/>
                    </a:lnTo>
                    <a:close/>
                    <a:moveTo>
                      <a:pt x="1524" y="51"/>
                    </a:moveTo>
                    <a:lnTo>
                      <a:pt x="1645" y="51"/>
                    </a:lnTo>
                    <a:lnTo>
                      <a:pt x="1645" y="1324"/>
                    </a:lnTo>
                    <a:lnTo>
                      <a:pt x="1524" y="1324"/>
                    </a:lnTo>
                    <a:lnTo>
                      <a:pt x="1524" y="51"/>
                    </a:lnTo>
                    <a:close/>
                    <a:moveTo>
                      <a:pt x="1715" y="30"/>
                    </a:moveTo>
                    <a:lnTo>
                      <a:pt x="1836" y="30"/>
                    </a:lnTo>
                    <a:lnTo>
                      <a:pt x="1836" y="1324"/>
                    </a:lnTo>
                    <a:lnTo>
                      <a:pt x="1715" y="1324"/>
                    </a:lnTo>
                    <a:lnTo>
                      <a:pt x="1715" y="30"/>
                    </a:lnTo>
                    <a:close/>
                    <a:moveTo>
                      <a:pt x="1905" y="20"/>
                    </a:moveTo>
                    <a:lnTo>
                      <a:pt x="2026" y="20"/>
                    </a:lnTo>
                    <a:lnTo>
                      <a:pt x="2026" y="1324"/>
                    </a:lnTo>
                    <a:lnTo>
                      <a:pt x="1905" y="1324"/>
                    </a:lnTo>
                    <a:lnTo>
                      <a:pt x="1905" y="20"/>
                    </a:lnTo>
                    <a:close/>
                    <a:moveTo>
                      <a:pt x="2096" y="15"/>
                    </a:moveTo>
                    <a:lnTo>
                      <a:pt x="2217" y="15"/>
                    </a:lnTo>
                    <a:lnTo>
                      <a:pt x="2217" y="1324"/>
                    </a:lnTo>
                    <a:lnTo>
                      <a:pt x="2096" y="1324"/>
                    </a:lnTo>
                    <a:lnTo>
                      <a:pt x="2096" y="15"/>
                    </a:lnTo>
                    <a:close/>
                    <a:moveTo>
                      <a:pt x="2286" y="10"/>
                    </a:moveTo>
                    <a:lnTo>
                      <a:pt x="2407" y="10"/>
                    </a:lnTo>
                    <a:lnTo>
                      <a:pt x="2407" y="1324"/>
                    </a:lnTo>
                    <a:lnTo>
                      <a:pt x="2286" y="1324"/>
                    </a:lnTo>
                    <a:lnTo>
                      <a:pt x="2286" y="10"/>
                    </a:lnTo>
                    <a:close/>
                    <a:moveTo>
                      <a:pt x="2472" y="0"/>
                    </a:moveTo>
                    <a:lnTo>
                      <a:pt x="2598" y="0"/>
                    </a:lnTo>
                    <a:lnTo>
                      <a:pt x="2598" y="1324"/>
                    </a:lnTo>
                    <a:lnTo>
                      <a:pt x="2472" y="1324"/>
                    </a:lnTo>
                    <a:lnTo>
                      <a:pt x="2472" y="0"/>
                    </a:lnTo>
                    <a:close/>
                    <a:moveTo>
                      <a:pt x="2663" y="5"/>
                    </a:moveTo>
                    <a:lnTo>
                      <a:pt x="2788" y="5"/>
                    </a:lnTo>
                    <a:lnTo>
                      <a:pt x="2788" y="1324"/>
                    </a:lnTo>
                    <a:lnTo>
                      <a:pt x="2663" y="1324"/>
                    </a:lnTo>
                    <a:lnTo>
                      <a:pt x="2663" y="5"/>
                    </a:lnTo>
                    <a:close/>
                    <a:moveTo>
                      <a:pt x="2853" y="10"/>
                    </a:moveTo>
                    <a:lnTo>
                      <a:pt x="2979" y="10"/>
                    </a:lnTo>
                    <a:lnTo>
                      <a:pt x="2979" y="1324"/>
                    </a:lnTo>
                    <a:lnTo>
                      <a:pt x="2853" y="1324"/>
                    </a:lnTo>
                    <a:lnTo>
                      <a:pt x="2853" y="10"/>
                    </a:lnTo>
                    <a:close/>
                    <a:moveTo>
                      <a:pt x="3044" y="15"/>
                    </a:moveTo>
                    <a:lnTo>
                      <a:pt x="3169" y="15"/>
                    </a:lnTo>
                    <a:lnTo>
                      <a:pt x="3169" y="1324"/>
                    </a:lnTo>
                    <a:lnTo>
                      <a:pt x="3044" y="1324"/>
                    </a:lnTo>
                    <a:lnTo>
                      <a:pt x="3044" y="15"/>
                    </a:lnTo>
                    <a:close/>
                    <a:moveTo>
                      <a:pt x="3234" y="20"/>
                    </a:moveTo>
                    <a:lnTo>
                      <a:pt x="3360" y="20"/>
                    </a:lnTo>
                    <a:lnTo>
                      <a:pt x="3360" y="1324"/>
                    </a:lnTo>
                    <a:lnTo>
                      <a:pt x="3234" y="1324"/>
                    </a:lnTo>
                    <a:lnTo>
                      <a:pt x="3234" y="20"/>
                    </a:lnTo>
                    <a:close/>
                    <a:moveTo>
                      <a:pt x="3425" y="20"/>
                    </a:moveTo>
                    <a:lnTo>
                      <a:pt x="3546" y="20"/>
                    </a:lnTo>
                    <a:lnTo>
                      <a:pt x="3546" y="1324"/>
                    </a:lnTo>
                    <a:lnTo>
                      <a:pt x="3425" y="1324"/>
                    </a:lnTo>
                    <a:lnTo>
                      <a:pt x="3425" y="20"/>
                    </a:lnTo>
                    <a:close/>
                    <a:moveTo>
                      <a:pt x="3616" y="25"/>
                    </a:moveTo>
                    <a:lnTo>
                      <a:pt x="3736" y="25"/>
                    </a:lnTo>
                    <a:lnTo>
                      <a:pt x="3736" y="1324"/>
                    </a:lnTo>
                    <a:lnTo>
                      <a:pt x="3616" y="1324"/>
                    </a:lnTo>
                    <a:lnTo>
                      <a:pt x="3616" y="25"/>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9" name="Freeform 317"/>
              <p:cNvSpPr>
                <a:spLocks noEditPoints="1"/>
              </p:cNvSpPr>
              <p:nvPr/>
            </p:nvSpPr>
            <p:spPr bwMode="auto">
              <a:xfrm>
                <a:off x="752" y="1580"/>
                <a:ext cx="3736" cy="996"/>
              </a:xfrm>
              <a:custGeom>
                <a:avLst/>
                <a:gdLst>
                  <a:gd name="T0" fmla="*/ 125 w 3736"/>
                  <a:gd name="T1" fmla="*/ 425 h 996"/>
                  <a:gd name="T2" fmla="*/ 0 w 3736"/>
                  <a:gd name="T3" fmla="*/ 996 h 996"/>
                  <a:gd name="T4" fmla="*/ 190 w 3736"/>
                  <a:gd name="T5" fmla="*/ 395 h 996"/>
                  <a:gd name="T6" fmla="*/ 316 w 3736"/>
                  <a:gd name="T7" fmla="*/ 971 h 996"/>
                  <a:gd name="T8" fmla="*/ 190 w 3736"/>
                  <a:gd name="T9" fmla="*/ 395 h 996"/>
                  <a:gd name="T10" fmla="*/ 506 w 3736"/>
                  <a:gd name="T11" fmla="*/ 349 h 996"/>
                  <a:gd name="T12" fmla="*/ 381 w 3736"/>
                  <a:gd name="T13" fmla="*/ 945 h 996"/>
                  <a:gd name="T14" fmla="*/ 571 w 3736"/>
                  <a:gd name="T15" fmla="*/ 293 h 996"/>
                  <a:gd name="T16" fmla="*/ 697 w 3736"/>
                  <a:gd name="T17" fmla="*/ 905 h 996"/>
                  <a:gd name="T18" fmla="*/ 571 w 3736"/>
                  <a:gd name="T19" fmla="*/ 293 h 996"/>
                  <a:gd name="T20" fmla="*/ 887 w 3736"/>
                  <a:gd name="T21" fmla="*/ 243 h 996"/>
                  <a:gd name="T22" fmla="*/ 762 w 3736"/>
                  <a:gd name="T23" fmla="*/ 875 h 996"/>
                  <a:gd name="T24" fmla="*/ 953 w 3736"/>
                  <a:gd name="T25" fmla="*/ 192 h 996"/>
                  <a:gd name="T26" fmla="*/ 1073 w 3736"/>
                  <a:gd name="T27" fmla="*/ 844 h 996"/>
                  <a:gd name="T28" fmla="*/ 953 w 3736"/>
                  <a:gd name="T29" fmla="*/ 192 h 996"/>
                  <a:gd name="T30" fmla="*/ 1264 w 3736"/>
                  <a:gd name="T31" fmla="*/ 162 h 996"/>
                  <a:gd name="T32" fmla="*/ 1143 w 3736"/>
                  <a:gd name="T33" fmla="*/ 819 h 996"/>
                  <a:gd name="T34" fmla="*/ 1334 w 3736"/>
                  <a:gd name="T35" fmla="*/ 127 h 996"/>
                  <a:gd name="T36" fmla="*/ 1454 w 3736"/>
                  <a:gd name="T37" fmla="*/ 799 h 996"/>
                  <a:gd name="T38" fmla="*/ 1334 w 3736"/>
                  <a:gd name="T39" fmla="*/ 127 h 996"/>
                  <a:gd name="T40" fmla="*/ 1645 w 3736"/>
                  <a:gd name="T41" fmla="*/ 86 h 996"/>
                  <a:gd name="T42" fmla="*/ 1524 w 3736"/>
                  <a:gd name="T43" fmla="*/ 774 h 996"/>
                  <a:gd name="T44" fmla="*/ 1715 w 3736"/>
                  <a:gd name="T45" fmla="*/ 56 h 996"/>
                  <a:gd name="T46" fmla="*/ 1836 w 3736"/>
                  <a:gd name="T47" fmla="*/ 753 h 996"/>
                  <a:gd name="T48" fmla="*/ 1715 w 3736"/>
                  <a:gd name="T49" fmla="*/ 56 h 996"/>
                  <a:gd name="T50" fmla="*/ 2026 w 3736"/>
                  <a:gd name="T51" fmla="*/ 36 h 996"/>
                  <a:gd name="T52" fmla="*/ 1905 w 3736"/>
                  <a:gd name="T53" fmla="*/ 743 h 996"/>
                  <a:gd name="T54" fmla="*/ 2096 w 3736"/>
                  <a:gd name="T55" fmla="*/ 26 h 996"/>
                  <a:gd name="T56" fmla="*/ 2217 w 3736"/>
                  <a:gd name="T57" fmla="*/ 738 h 996"/>
                  <a:gd name="T58" fmla="*/ 2096 w 3736"/>
                  <a:gd name="T59" fmla="*/ 26 h 996"/>
                  <a:gd name="T60" fmla="*/ 2407 w 3736"/>
                  <a:gd name="T61" fmla="*/ 15 h 996"/>
                  <a:gd name="T62" fmla="*/ 2286 w 3736"/>
                  <a:gd name="T63" fmla="*/ 733 h 996"/>
                  <a:gd name="T64" fmla="*/ 2472 w 3736"/>
                  <a:gd name="T65" fmla="*/ 0 h 996"/>
                  <a:gd name="T66" fmla="*/ 2598 w 3736"/>
                  <a:gd name="T67" fmla="*/ 723 h 996"/>
                  <a:gd name="T68" fmla="*/ 2472 w 3736"/>
                  <a:gd name="T69" fmla="*/ 0 h 996"/>
                  <a:gd name="T70" fmla="*/ 2788 w 3736"/>
                  <a:gd name="T71" fmla="*/ 5 h 996"/>
                  <a:gd name="T72" fmla="*/ 2663 w 3736"/>
                  <a:gd name="T73" fmla="*/ 728 h 996"/>
                  <a:gd name="T74" fmla="*/ 2853 w 3736"/>
                  <a:gd name="T75" fmla="*/ 10 h 996"/>
                  <a:gd name="T76" fmla="*/ 2979 w 3736"/>
                  <a:gd name="T77" fmla="*/ 733 h 996"/>
                  <a:gd name="T78" fmla="*/ 2853 w 3736"/>
                  <a:gd name="T79" fmla="*/ 10 h 996"/>
                  <a:gd name="T80" fmla="*/ 3169 w 3736"/>
                  <a:gd name="T81" fmla="*/ 21 h 996"/>
                  <a:gd name="T82" fmla="*/ 3044 w 3736"/>
                  <a:gd name="T83" fmla="*/ 738 h 996"/>
                  <a:gd name="T84" fmla="*/ 3234 w 3736"/>
                  <a:gd name="T85" fmla="*/ 26 h 996"/>
                  <a:gd name="T86" fmla="*/ 3360 w 3736"/>
                  <a:gd name="T87" fmla="*/ 743 h 996"/>
                  <a:gd name="T88" fmla="*/ 3234 w 3736"/>
                  <a:gd name="T89" fmla="*/ 26 h 996"/>
                  <a:gd name="T90" fmla="*/ 3546 w 3736"/>
                  <a:gd name="T91" fmla="*/ 26 h 996"/>
                  <a:gd name="T92" fmla="*/ 3425 w 3736"/>
                  <a:gd name="T93" fmla="*/ 743 h 996"/>
                  <a:gd name="T94" fmla="*/ 3616 w 3736"/>
                  <a:gd name="T95" fmla="*/ 31 h 996"/>
                  <a:gd name="T96" fmla="*/ 3736 w 3736"/>
                  <a:gd name="T97" fmla="*/ 748 h 996"/>
                  <a:gd name="T98" fmla="*/ 3616 w 3736"/>
                  <a:gd name="T99" fmla="*/ 31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6" h="996">
                    <a:moveTo>
                      <a:pt x="0" y="425"/>
                    </a:moveTo>
                    <a:lnTo>
                      <a:pt x="125" y="425"/>
                    </a:lnTo>
                    <a:lnTo>
                      <a:pt x="125" y="996"/>
                    </a:lnTo>
                    <a:lnTo>
                      <a:pt x="0" y="996"/>
                    </a:lnTo>
                    <a:lnTo>
                      <a:pt x="0" y="425"/>
                    </a:lnTo>
                    <a:close/>
                    <a:moveTo>
                      <a:pt x="190" y="395"/>
                    </a:moveTo>
                    <a:lnTo>
                      <a:pt x="316" y="395"/>
                    </a:lnTo>
                    <a:lnTo>
                      <a:pt x="316" y="971"/>
                    </a:lnTo>
                    <a:lnTo>
                      <a:pt x="190" y="971"/>
                    </a:lnTo>
                    <a:lnTo>
                      <a:pt x="190" y="395"/>
                    </a:lnTo>
                    <a:close/>
                    <a:moveTo>
                      <a:pt x="381" y="349"/>
                    </a:moveTo>
                    <a:lnTo>
                      <a:pt x="506" y="349"/>
                    </a:lnTo>
                    <a:lnTo>
                      <a:pt x="506" y="945"/>
                    </a:lnTo>
                    <a:lnTo>
                      <a:pt x="381" y="945"/>
                    </a:lnTo>
                    <a:lnTo>
                      <a:pt x="381" y="349"/>
                    </a:lnTo>
                    <a:close/>
                    <a:moveTo>
                      <a:pt x="571" y="293"/>
                    </a:moveTo>
                    <a:lnTo>
                      <a:pt x="697" y="293"/>
                    </a:lnTo>
                    <a:lnTo>
                      <a:pt x="697" y="905"/>
                    </a:lnTo>
                    <a:lnTo>
                      <a:pt x="571" y="905"/>
                    </a:lnTo>
                    <a:lnTo>
                      <a:pt x="571" y="293"/>
                    </a:lnTo>
                    <a:close/>
                    <a:moveTo>
                      <a:pt x="762" y="243"/>
                    </a:moveTo>
                    <a:lnTo>
                      <a:pt x="887" y="243"/>
                    </a:lnTo>
                    <a:lnTo>
                      <a:pt x="887" y="875"/>
                    </a:lnTo>
                    <a:lnTo>
                      <a:pt x="762" y="875"/>
                    </a:lnTo>
                    <a:lnTo>
                      <a:pt x="762" y="243"/>
                    </a:lnTo>
                    <a:close/>
                    <a:moveTo>
                      <a:pt x="953" y="192"/>
                    </a:moveTo>
                    <a:lnTo>
                      <a:pt x="1073" y="192"/>
                    </a:lnTo>
                    <a:lnTo>
                      <a:pt x="1073" y="844"/>
                    </a:lnTo>
                    <a:lnTo>
                      <a:pt x="953" y="844"/>
                    </a:lnTo>
                    <a:lnTo>
                      <a:pt x="953" y="192"/>
                    </a:lnTo>
                    <a:close/>
                    <a:moveTo>
                      <a:pt x="1143" y="162"/>
                    </a:moveTo>
                    <a:lnTo>
                      <a:pt x="1264" y="162"/>
                    </a:lnTo>
                    <a:lnTo>
                      <a:pt x="1264" y="819"/>
                    </a:lnTo>
                    <a:lnTo>
                      <a:pt x="1143" y="819"/>
                    </a:lnTo>
                    <a:lnTo>
                      <a:pt x="1143" y="162"/>
                    </a:lnTo>
                    <a:close/>
                    <a:moveTo>
                      <a:pt x="1334" y="127"/>
                    </a:moveTo>
                    <a:lnTo>
                      <a:pt x="1454" y="127"/>
                    </a:lnTo>
                    <a:lnTo>
                      <a:pt x="1454" y="799"/>
                    </a:lnTo>
                    <a:lnTo>
                      <a:pt x="1334" y="799"/>
                    </a:lnTo>
                    <a:lnTo>
                      <a:pt x="1334" y="127"/>
                    </a:lnTo>
                    <a:close/>
                    <a:moveTo>
                      <a:pt x="1524" y="86"/>
                    </a:moveTo>
                    <a:lnTo>
                      <a:pt x="1645" y="86"/>
                    </a:lnTo>
                    <a:lnTo>
                      <a:pt x="1645" y="774"/>
                    </a:lnTo>
                    <a:lnTo>
                      <a:pt x="1524" y="774"/>
                    </a:lnTo>
                    <a:lnTo>
                      <a:pt x="1524" y="86"/>
                    </a:lnTo>
                    <a:close/>
                    <a:moveTo>
                      <a:pt x="1715" y="56"/>
                    </a:moveTo>
                    <a:lnTo>
                      <a:pt x="1836" y="56"/>
                    </a:lnTo>
                    <a:lnTo>
                      <a:pt x="1836" y="753"/>
                    </a:lnTo>
                    <a:lnTo>
                      <a:pt x="1715" y="753"/>
                    </a:lnTo>
                    <a:lnTo>
                      <a:pt x="1715" y="56"/>
                    </a:lnTo>
                    <a:close/>
                    <a:moveTo>
                      <a:pt x="1905" y="36"/>
                    </a:moveTo>
                    <a:lnTo>
                      <a:pt x="2026" y="36"/>
                    </a:lnTo>
                    <a:lnTo>
                      <a:pt x="2026" y="743"/>
                    </a:lnTo>
                    <a:lnTo>
                      <a:pt x="1905" y="743"/>
                    </a:lnTo>
                    <a:lnTo>
                      <a:pt x="1905" y="36"/>
                    </a:lnTo>
                    <a:close/>
                    <a:moveTo>
                      <a:pt x="2096" y="26"/>
                    </a:moveTo>
                    <a:lnTo>
                      <a:pt x="2217" y="26"/>
                    </a:lnTo>
                    <a:lnTo>
                      <a:pt x="2217" y="738"/>
                    </a:lnTo>
                    <a:lnTo>
                      <a:pt x="2096" y="738"/>
                    </a:lnTo>
                    <a:lnTo>
                      <a:pt x="2096" y="26"/>
                    </a:lnTo>
                    <a:close/>
                    <a:moveTo>
                      <a:pt x="2286" y="15"/>
                    </a:moveTo>
                    <a:lnTo>
                      <a:pt x="2407" y="15"/>
                    </a:lnTo>
                    <a:lnTo>
                      <a:pt x="2407" y="733"/>
                    </a:lnTo>
                    <a:lnTo>
                      <a:pt x="2286" y="733"/>
                    </a:lnTo>
                    <a:lnTo>
                      <a:pt x="2286" y="15"/>
                    </a:lnTo>
                    <a:close/>
                    <a:moveTo>
                      <a:pt x="2472" y="0"/>
                    </a:moveTo>
                    <a:lnTo>
                      <a:pt x="2598" y="0"/>
                    </a:lnTo>
                    <a:lnTo>
                      <a:pt x="2598" y="723"/>
                    </a:lnTo>
                    <a:lnTo>
                      <a:pt x="2472" y="723"/>
                    </a:lnTo>
                    <a:lnTo>
                      <a:pt x="2472" y="0"/>
                    </a:lnTo>
                    <a:close/>
                    <a:moveTo>
                      <a:pt x="2663" y="5"/>
                    </a:moveTo>
                    <a:lnTo>
                      <a:pt x="2788" y="5"/>
                    </a:lnTo>
                    <a:lnTo>
                      <a:pt x="2788" y="728"/>
                    </a:lnTo>
                    <a:lnTo>
                      <a:pt x="2663" y="728"/>
                    </a:lnTo>
                    <a:lnTo>
                      <a:pt x="2663" y="5"/>
                    </a:lnTo>
                    <a:close/>
                    <a:moveTo>
                      <a:pt x="2853" y="10"/>
                    </a:moveTo>
                    <a:lnTo>
                      <a:pt x="2979" y="10"/>
                    </a:lnTo>
                    <a:lnTo>
                      <a:pt x="2979" y="733"/>
                    </a:lnTo>
                    <a:lnTo>
                      <a:pt x="2853" y="733"/>
                    </a:lnTo>
                    <a:lnTo>
                      <a:pt x="2853" y="10"/>
                    </a:lnTo>
                    <a:close/>
                    <a:moveTo>
                      <a:pt x="3044" y="21"/>
                    </a:moveTo>
                    <a:lnTo>
                      <a:pt x="3169" y="21"/>
                    </a:lnTo>
                    <a:lnTo>
                      <a:pt x="3169" y="738"/>
                    </a:lnTo>
                    <a:lnTo>
                      <a:pt x="3044" y="738"/>
                    </a:lnTo>
                    <a:lnTo>
                      <a:pt x="3044" y="21"/>
                    </a:lnTo>
                    <a:close/>
                    <a:moveTo>
                      <a:pt x="3234" y="26"/>
                    </a:moveTo>
                    <a:lnTo>
                      <a:pt x="3360" y="26"/>
                    </a:lnTo>
                    <a:lnTo>
                      <a:pt x="3360" y="743"/>
                    </a:lnTo>
                    <a:lnTo>
                      <a:pt x="3234" y="743"/>
                    </a:lnTo>
                    <a:lnTo>
                      <a:pt x="3234" y="26"/>
                    </a:lnTo>
                    <a:close/>
                    <a:moveTo>
                      <a:pt x="3425" y="26"/>
                    </a:moveTo>
                    <a:lnTo>
                      <a:pt x="3546" y="26"/>
                    </a:lnTo>
                    <a:lnTo>
                      <a:pt x="3546" y="743"/>
                    </a:lnTo>
                    <a:lnTo>
                      <a:pt x="3425" y="743"/>
                    </a:lnTo>
                    <a:lnTo>
                      <a:pt x="3425" y="26"/>
                    </a:lnTo>
                    <a:close/>
                    <a:moveTo>
                      <a:pt x="3616" y="31"/>
                    </a:moveTo>
                    <a:lnTo>
                      <a:pt x="3736" y="31"/>
                    </a:lnTo>
                    <a:lnTo>
                      <a:pt x="3736" y="748"/>
                    </a:lnTo>
                    <a:lnTo>
                      <a:pt x="3616" y="748"/>
                    </a:lnTo>
                    <a:lnTo>
                      <a:pt x="3616" y="31"/>
                    </a:lnTo>
                    <a:close/>
                  </a:path>
                </a:pathLst>
              </a:custGeom>
              <a:solidFill>
                <a:srgbClr val="C05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0" name="Freeform 318"/>
              <p:cNvSpPr>
                <a:spLocks noEditPoints="1"/>
              </p:cNvSpPr>
              <p:nvPr/>
            </p:nvSpPr>
            <p:spPr bwMode="auto">
              <a:xfrm>
                <a:off x="752" y="1378"/>
                <a:ext cx="3736" cy="627"/>
              </a:xfrm>
              <a:custGeom>
                <a:avLst/>
                <a:gdLst>
                  <a:gd name="T0" fmla="*/ 125 w 3736"/>
                  <a:gd name="T1" fmla="*/ 460 h 627"/>
                  <a:gd name="T2" fmla="*/ 0 w 3736"/>
                  <a:gd name="T3" fmla="*/ 627 h 627"/>
                  <a:gd name="T4" fmla="*/ 190 w 3736"/>
                  <a:gd name="T5" fmla="*/ 425 h 627"/>
                  <a:gd name="T6" fmla="*/ 316 w 3736"/>
                  <a:gd name="T7" fmla="*/ 597 h 627"/>
                  <a:gd name="T8" fmla="*/ 190 w 3736"/>
                  <a:gd name="T9" fmla="*/ 425 h 627"/>
                  <a:gd name="T10" fmla="*/ 506 w 3736"/>
                  <a:gd name="T11" fmla="*/ 379 h 627"/>
                  <a:gd name="T12" fmla="*/ 381 w 3736"/>
                  <a:gd name="T13" fmla="*/ 551 h 627"/>
                  <a:gd name="T14" fmla="*/ 571 w 3736"/>
                  <a:gd name="T15" fmla="*/ 319 h 627"/>
                  <a:gd name="T16" fmla="*/ 697 w 3736"/>
                  <a:gd name="T17" fmla="*/ 495 h 627"/>
                  <a:gd name="T18" fmla="*/ 571 w 3736"/>
                  <a:gd name="T19" fmla="*/ 319 h 627"/>
                  <a:gd name="T20" fmla="*/ 887 w 3736"/>
                  <a:gd name="T21" fmla="*/ 258 h 627"/>
                  <a:gd name="T22" fmla="*/ 762 w 3736"/>
                  <a:gd name="T23" fmla="*/ 445 h 627"/>
                  <a:gd name="T24" fmla="*/ 953 w 3736"/>
                  <a:gd name="T25" fmla="*/ 207 h 627"/>
                  <a:gd name="T26" fmla="*/ 1073 w 3736"/>
                  <a:gd name="T27" fmla="*/ 394 h 627"/>
                  <a:gd name="T28" fmla="*/ 953 w 3736"/>
                  <a:gd name="T29" fmla="*/ 207 h 627"/>
                  <a:gd name="T30" fmla="*/ 1264 w 3736"/>
                  <a:gd name="T31" fmla="*/ 172 h 627"/>
                  <a:gd name="T32" fmla="*/ 1143 w 3736"/>
                  <a:gd name="T33" fmla="*/ 364 h 627"/>
                  <a:gd name="T34" fmla="*/ 1334 w 3736"/>
                  <a:gd name="T35" fmla="*/ 132 h 627"/>
                  <a:gd name="T36" fmla="*/ 1454 w 3736"/>
                  <a:gd name="T37" fmla="*/ 329 h 627"/>
                  <a:gd name="T38" fmla="*/ 1334 w 3736"/>
                  <a:gd name="T39" fmla="*/ 132 h 627"/>
                  <a:gd name="T40" fmla="*/ 1645 w 3736"/>
                  <a:gd name="T41" fmla="*/ 86 h 627"/>
                  <a:gd name="T42" fmla="*/ 1524 w 3736"/>
                  <a:gd name="T43" fmla="*/ 288 h 627"/>
                  <a:gd name="T44" fmla="*/ 1715 w 3736"/>
                  <a:gd name="T45" fmla="*/ 56 h 627"/>
                  <a:gd name="T46" fmla="*/ 1836 w 3736"/>
                  <a:gd name="T47" fmla="*/ 258 h 627"/>
                  <a:gd name="T48" fmla="*/ 1715 w 3736"/>
                  <a:gd name="T49" fmla="*/ 56 h 627"/>
                  <a:gd name="T50" fmla="*/ 2026 w 3736"/>
                  <a:gd name="T51" fmla="*/ 36 h 627"/>
                  <a:gd name="T52" fmla="*/ 1905 w 3736"/>
                  <a:gd name="T53" fmla="*/ 238 h 627"/>
                  <a:gd name="T54" fmla="*/ 2096 w 3736"/>
                  <a:gd name="T55" fmla="*/ 25 h 627"/>
                  <a:gd name="T56" fmla="*/ 2217 w 3736"/>
                  <a:gd name="T57" fmla="*/ 228 h 627"/>
                  <a:gd name="T58" fmla="*/ 2096 w 3736"/>
                  <a:gd name="T59" fmla="*/ 25 h 627"/>
                  <a:gd name="T60" fmla="*/ 2407 w 3736"/>
                  <a:gd name="T61" fmla="*/ 15 h 627"/>
                  <a:gd name="T62" fmla="*/ 2286 w 3736"/>
                  <a:gd name="T63" fmla="*/ 217 h 627"/>
                  <a:gd name="T64" fmla="*/ 2472 w 3736"/>
                  <a:gd name="T65" fmla="*/ 0 h 627"/>
                  <a:gd name="T66" fmla="*/ 2598 w 3736"/>
                  <a:gd name="T67" fmla="*/ 202 h 627"/>
                  <a:gd name="T68" fmla="*/ 2472 w 3736"/>
                  <a:gd name="T69" fmla="*/ 0 h 627"/>
                  <a:gd name="T70" fmla="*/ 2788 w 3736"/>
                  <a:gd name="T71" fmla="*/ 0 h 627"/>
                  <a:gd name="T72" fmla="*/ 2663 w 3736"/>
                  <a:gd name="T73" fmla="*/ 207 h 627"/>
                  <a:gd name="T74" fmla="*/ 2853 w 3736"/>
                  <a:gd name="T75" fmla="*/ 5 h 627"/>
                  <a:gd name="T76" fmla="*/ 2979 w 3736"/>
                  <a:gd name="T77" fmla="*/ 212 h 627"/>
                  <a:gd name="T78" fmla="*/ 2853 w 3736"/>
                  <a:gd name="T79" fmla="*/ 5 h 627"/>
                  <a:gd name="T80" fmla="*/ 3169 w 3736"/>
                  <a:gd name="T81" fmla="*/ 15 h 627"/>
                  <a:gd name="T82" fmla="*/ 3044 w 3736"/>
                  <a:gd name="T83" fmla="*/ 223 h 627"/>
                  <a:gd name="T84" fmla="*/ 3234 w 3736"/>
                  <a:gd name="T85" fmla="*/ 20 h 627"/>
                  <a:gd name="T86" fmla="*/ 3360 w 3736"/>
                  <a:gd name="T87" fmla="*/ 228 h 627"/>
                  <a:gd name="T88" fmla="*/ 3234 w 3736"/>
                  <a:gd name="T89" fmla="*/ 20 h 627"/>
                  <a:gd name="T90" fmla="*/ 3546 w 3736"/>
                  <a:gd name="T91" fmla="*/ 20 h 627"/>
                  <a:gd name="T92" fmla="*/ 3425 w 3736"/>
                  <a:gd name="T93" fmla="*/ 228 h 627"/>
                  <a:gd name="T94" fmla="*/ 3616 w 3736"/>
                  <a:gd name="T95" fmla="*/ 30 h 627"/>
                  <a:gd name="T96" fmla="*/ 3736 w 3736"/>
                  <a:gd name="T97" fmla="*/ 233 h 627"/>
                  <a:gd name="T98" fmla="*/ 3616 w 3736"/>
                  <a:gd name="T99" fmla="*/ 3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6" h="627">
                    <a:moveTo>
                      <a:pt x="0" y="460"/>
                    </a:moveTo>
                    <a:lnTo>
                      <a:pt x="125" y="460"/>
                    </a:lnTo>
                    <a:lnTo>
                      <a:pt x="125" y="627"/>
                    </a:lnTo>
                    <a:lnTo>
                      <a:pt x="0" y="627"/>
                    </a:lnTo>
                    <a:lnTo>
                      <a:pt x="0" y="460"/>
                    </a:lnTo>
                    <a:close/>
                    <a:moveTo>
                      <a:pt x="190" y="425"/>
                    </a:moveTo>
                    <a:lnTo>
                      <a:pt x="316" y="425"/>
                    </a:lnTo>
                    <a:lnTo>
                      <a:pt x="316" y="597"/>
                    </a:lnTo>
                    <a:lnTo>
                      <a:pt x="190" y="597"/>
                    </a:lnTo>
                    <a:lnTo>
                      <a:pt x="190" y="425"/>
                    </a:lnTo>
                    <a:close/>
                    <a:moveTo>
                      <a:pt x="381" y="379"/>
                    </a:moveTo>
                    <a:lnTo>
                      <a:pt x="506" y="379"/>
                    </a:lnTo>
                    <a:lnTo>
                      <a:pt x="506" y="551"/>
                    </a:lnTo>
                    <a:lnTo>
                      <a:pt x="381" y="551"/>
                    </a:lnTo>
                    <a:lnTo>
                      <a:pt x="381" y="379"/>
                    </a:lnTo>
                    <a:close/>
                    <a:moveTo>
                      <a:pt x="571" y="319"/>
                    </a:moveTo>
                    <a:lnTo>
                      <a:pt x="697" y="319"/>
                    </a:lnTo>
                    <a:lnTo>
                      <a:pt x="697" y="495"/>
                    </a:lnTo>
                    <a:lnTo>
                      <a:pt x="571" y="495"/>
                    </a:lnTo>
                    <a:lnTo>
                      <a:pt x="571" y="319"/>
                    </a:lnTo>
                    <a:close/>
                    <a:moveTo>
                      <a:pt x="762" y="258"/>
                    </a:moveTo>
                    <a:lnTo>
                      <a:pt x="887" y="258"/>
                    </a:lnTo>
                    <a:lnTo>
                      <a:pt x="887" y="445"/>
                    </a:lnTo>
                    <a:lnTo>
                      <a:pt x="762" y="445"/>
                    </a:lnTo>
                    <a:lnTo>
                      <a:pt x="762" y="258"/>
                    </a:lnTo>
                    <a:close/>
                    <a:moveTo>
                      <a:pt x="953" y="207"/>
                    </a:moveTo>
                    <a:lnTo>
                      <a:pt x="1073" y="207"/>
                    </a:lnTo>
                    <a:lnTo>
                      <a:pt x="1073" y="394"/>
                    </a:lnTo>
                    <a:lnTo>
                      <a:pt x="953" y="394"/>
                    </a:lnTo>
                    <a:lnTo>
                      <a:pt x="953" y="207"/>
                    </a:lnTo>
                    <a:close/>
                    <a:moveTo>
                      <a:pt x="1143" y="172"/>
                    </a:moveTo>
                    <a:lnTo>
                      <a:pt x="1264" y="172"/>
                    </a:lnTo>
                    <a:lnTo>
                      <a:pt x="1264" y="364"/>
                    </a:lnTo>
                    <a:lnTo>
                      <a:pt x="1143" y="364"/>
                    </a:lnTo>
                    <a:lnTo>
                      <a:pt x="1143" y="172"/>
                    </a:lnTo>
                    <a:close/>
                    <a:moveTo>
                      <a:pt x="1334" y="132"/>
                    </a:moveTo>
                    <a:lnTo>
                      <a:pt x="1454" y="132"/>
                    </a:lnTo>
                    <a:lnTo>
                      <a:pt x="1454" y="329"/>
                    </a:lnTo>
                    <a:lnTo>
                      <a:pt x="1334" y="329"/>
                    </a:lnTo>
                    <a:lnTo>
                      <a:pt x="1334" y="132"/>
                    </a:lnTo>
                    <a:close/>
                    <a:moveTo>
                      <a:pt x="1524" y="86"/>
                    </a:moveTo>
                    <a:lnTo>
                      <a:pt x="1645" y="86"/>
                    </a:lnTo>
                    <a:lnTo>
                      <a:pt x="1645" y="288"/>
                    </a:lnTo>
                    <a:lnTo>
                      <a:pt x="1524" y="288"/>
                    </a:lnTo>
                    <a:lnTo>
                      <a:pt x="1524" y="86"/>
                    </a:lnTo>
                    <a:close/>
                    <a:moveTo>
                      <a:pt x="1715" y="56"/>
                    </a:moveTo>
                    <a:lnTo>
                      <a:pt x="1836" y="56"/>
                    </a:lnTo>
                    <a:lnTo>
                      <a:pt x="1836" y="258"/>
                    </a:lnTo>
                    <a:lnTo>
                      <a:pt x="1715" y="258"/>
                    </a:lnTo>
                    <a:lnTo>
                      <a:pt x="1715" y="56"/>
                    </a:lnTo>
                    <a:close/>
                    <a:moveTo>
                      <a:pt x="1905" y="36"/>
                    </a:moveTo>
                    <a:lnTo>
                      <a:pt x="2026" y="36"/>
                    </a:lnTo>
                    <a:lnTo>
                      <a:pt x="2026" y="238"/>
                    </a:lnTo>
                    <a:lnTo>
                      <a:pt x="1905" y="238"/>
                    </a:lnTo>
                    <a:lnTo>
                      <a:pt x="1905" y="36"/>
                    </a:lnTo>
                    <a:close/>
                    <a:moveTo>
                      <a:pt x="2096" y="25"/>
                    </a:moveTo>
                    <a:lnTo>
                      <a:pt x="2217" y="25"/>
                    </a:lnTo>
                    <a:lnTo>
                      <a:pt x="2217" y="228"/>
                    </a:lnTo>
                    <a:lnTo>
                      <a:pt x="2096" y="228"/>
                    </a:lnTo>
                    <a:lnTo>
                      <a:pt x="2096" y="25"/>
                    </a:lnTo>
                    <a:close/>
                    <a:moveTo>
                      <a:pt x="2286" y="15"/>
                    </a:moveTo>
                    <a:lnTo>
                      <a:pt x="2407" y="15"/>
                    </a:lnTo>
                    <a:lnTo>
                      <a:pt x="2407" y="217"/>
                    </a:lnTo>
                    <a:lnTo>
                      <a:pt x="2286" y="217"/>
                    </a:lnTo>
                    <a:lnTo>
                      <a:pt x="2286" y="15"/>
                    </a:lnTo>
                    <a:close/>
                    <a:moveTo>
                      <a:pt x="2472" y="0"/>
                    </a:moveTo>
                    <a:lnTo>
                      <a:pt x="2598" y="0"/>
                    </a:lnTo>
                    <a:lnTo>
                      <a:pt x="2598" y="202"/>
                    </a:lnTo>
                    <a:lnTo>
                      <a:pt x="2472" y="202"/>
                    </a:lnTo>
                    <a:lnTo>
                      <a:pt x="2472" y="0"/>
                    </a:lnTo>
                    <a:close/>
                    <a:moveTo>
                      <a:pt x="2663" y="0"/>
                    </a:moveTo>
                    <a:lnTo>
                      <a:pt x="2788" y="0"/>
                    </a:lnTo>
                    <a:lnTo>
                      <a:pt x="2788" y="207"/>
                    </a:lnTo>
                    <a:lnTo>
                      <a:pt x="2663" y="207"/>
                    </a:lnTo>
                    <a:lnTo>
                      <a:pt x="2663" y="0"/>
                    </a:lnTo>
                    <a:close/>
                    <a:moveTo>
                      <a:pt x="2853" y="5"/>
                    </a:moveTo>
                    <a:lnTo>
                      <a:pt x="2979" y="5"/>
                    </a:lnTo>
                    <a:lnTo>
                      <a:pt x="2979" y="212"/>
                    </a:lnTo>
                    <a:lnTo>
                      <a:pt x="2853" y="212"/>
                    </a:lnTo>
                    <a:lnTo>
                      <a:pt x="2853" y="5"/>
                    </a:lnTo>
                    <a:close/>
                    <a:moveTo>
                      <a:pt x="3044" y="15"/>
                    </a:moveTo>
                    <a:lnTo>
                      <a:pt x="3169" y="15"/>
                    </a:lnTo>
                    <a:lnTo>
                      <a:pt x="3169" y="223"/>
                    </a:lnTo>
                    <a:lnTo>
                      <a:pt x="3044" y="223"/>
                    </a:lnTo>
                    <a:lnTo>
                      <a:pt x="3044" y="15"/>
                    </a:lnTo>
                    <a:close/>
                    <a:moveTo>
                      <a:pt x="3234" y="20"/>
                    </a:moveTo>
                    <a:lnTo>
                      <a:pt x="3360" y="20"/>
                    </a:lnTo>
                    <a:lnTo>
                      <a:pt x="3360" y="228"/>
                    </a:lnTo>
                    <a:lnTo>
                      <a:pt x="3234" y="228"/>
                    </a:lnTo>
                    <a:lnTo>
                      <a:pt x="3234" y="20"/>
                    </a:lnTo>
                    <a:close/>
                    <a:moveTo>
                      <a:pt x="3425" y="20"/>
                    </a:moveTo>
                    <a:lnTo>
                      <a:pt x="3546" y="20"/>
                    </a:lnTo>
                    <a:lnTo>
                      <a:pt x="3546" y="228"/>
                    </a:lnTo>
                    <a:lnTo>
                      <a:pt x="3425" y="228"/>
                    </a:lnTo>
                    <a:lnTo>
                      <a:pt x="3425" y="20"/>
                    </a:lnTo>
                    <a:close/>
                    <a:moveTo>
                      <a:pt x="3616" y="30"/>
                    </a:moveTo>
                    <a:lnTo>
                      <a:pt x="3736" y="30"/>
                    </a:lnTo>
                    <a:lnTo>
                      <a:pt x="3736" y="233"/>
                    </a:lnTo>
                    <a:lnTo>
                      <a:pt x="3616" y="233"/>
                    </a:lnTo>
                    <a:lnTo>
                      <a:pt x="3616" y="30"/>
                    </a:lnTo>
                    <a:close/>
                  </a:path>
                </a:pathLst>
              </a:custGeom>
              <a:solidFill>
                <a:srgbClr val="9BBB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1" name="Rectangle 319"/>
              <p:cNvSpPr>
                <a:spLocks noChangeArrowheads="1"/>
              </p:cNvSpPr>
              <p:nvPr/>
            </p:nvSpPr>
            <p:spPr bwMode="auto">
              <a:xfrm>
                <a:off x="719" y="1244"/>
                <a:ext cx="5" cy="2381"/>
              </a:xfrm>
              <a:prstGeom prst="rect">
                <a:avLst/>
              </a:prstGeom>
              <a:solidFill>
                <a:srgbClr val="868686"/>
              </a:solidFill>
              <a:ln w="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72" name="Rectangle 320"/>
              <p:cNvSpPr>
                <a:spLocks noChangeArrowheads="1"/>
              </p:cNvSpPr>
              <p:nvPr/>
            </p:nvSpPr>
            <p:spPr bwMode="auto">
              <a:xfrm>
                <a:off x="722" y="3622"/>
                <a:ext cx="3801" cy="5"/>
              </a:xfrm>
              <a:prstGeom prst="rect">
                <a:avLst/>
              </a:prstGeom>
              <a:solidFill>
                <a:srgbClr val="868686"/>
              </a:solidFill>
              <a:ln w="5"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de-DE"/>
              </a:p>
            </p:txBody>
          </p:sp>
          <p:sp>
            <p:nvSpPr>
              <p:cNvPr id="173" name="Rectangle 321"/>
              <p:cNvSpPr>
                <a:spLocks noChangeArrowheads="1"/>
              </p:cNvSpPr>
              <p:nvPr/>
            </p:nvSpPr>
            <p:spPr bwMode="auto">
              <a:xfrm>
                <a:off x="740" y="3070"/>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39.656</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4" name="Rectangle 322"/>
              <p:cNvSpPr>
                <a:spLocks noChangeArrowheads="1"/>
              </p:cNvSpPr>
              <p:nvPr/>
            </p:nvSpPr>
            <p:spPr bwMode="auto">
              <a:xfrm>
                <a:off x="931" y="3059"/>
                <a:ext cx="17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40.498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5" name="Rectangle 323"/>
              <p:cNvSpPr>
                <a:spLocks noChangeArrowheads="1"/>
              </p:cNvSpPr>
              <p:nvPr/>
            </p:nvSpPr>
            <p:spPr bwMode="auto">
              <a:xfrm>
                <a:off x="1121" y="3044"/>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41.619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6" name="Rectangle 324"/>
              <p:cNvSpPr>
                <a:spLocks noChangeArrowheads="1"/>
              </p:cNvSpPr>
              <p:nvPr/>
            </p:nvSpPr>
            <p:spPr bwMode="auto">
              <a:xfrm>
                <a:off x="1311" y="3026"/>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42.981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7" name="Rectangle 325"/>
              <p:cNvSpPr>
                <a:spLocks noChangeArrowheads="1"/>
              </p:cNvSpPr>
              <p:nvPr/>
            </p:nvSpPr>
            <p:spPr bwMode="auto">
              <a:xfrm>
                <a:off x="1501" y="3009"/>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44.293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8" name="Rectangle 326"/>
              <p:cNvSpPr>
                <a:spLocks noChangeArrowheads="1"/>
              </p:cNvSpPr>
              <p:nvPr/>
            </p:nvSpPr>
            <p:spPr bwMode="auto">
              <a:xfrm>
                <a:off x="1691" y="2993"/>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45.443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79" name="Rectangle 327"/>
              <p:cNvSpPr>
                <a:spLocks noChangeArrowheads="1"/>
              </p:cNvSpPr>
              <p:nvPr/>
            </p:nvSpPr>
            <p:spPr bwMode="auto">
              <a:xfrm>
                <a:off x="1882" y="2982"/>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46.275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0" name="Rectangle 328"/>
              <p:cNvSpPr>
                <a:spLocks noChangeArrowheads="1"/>
              </p:cNvSpPr>
              <p:nvPr/>
            </p:nvSpPr>
            <p:spPr bwMode="auto">
              <a:xfrm>
                <a:off x="2072" y="2971"/>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47.114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1" name="Rectangle 329"/>
              <p:cNvSpPr>
                <a:spLocks noChangeArrowheads="1"/>
              </p:cNvSpPr>
              <p:nvPr/>
            </p:nvSpPr>
            <p:spPr bwMode="auto">
              <a:xfrm>
                <a:off x="2262" y="2958"/>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48.096</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2" name="Rectangle 330"/>
              <p:cNvSpPr>
                <a:spLocks noChangeArrowheads="1"/>
              </p:cNvSpPr>
              <p:nvPr/>
            </p:nvSpPr>
            <p:spPr bwMode="auto">
              <a:xfrm>
                <a:off x="2452" y="2950"/>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48.733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3" name="Rectangle 331"/>
              <p:cNvSpPr>
                <a:spLocks noChangeArrowheads="1"/>
              </p:cNvSpPr>
              <p:nvPr/>
            </p:nvSpPr>
            <p:spPr bwMode="auto">
              <a:xfrm>
                <a:off x="2642" y="2944"/>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49.165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4" name="Rectangle 332"/>
              <p:cNvSpPr>
                <a:spLocks noChangeArrowheads="1"/>
              </p:cNvSpPr>
              <p:nvPr/>
            </p:nvSpPr>
            <p:spPr bwMode="auto">
              <a:xfrm>
                <a:off x="2833" y="2942"/>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49.338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5" name="Rectangle 333"/>
              <p:cNvSpPr>
                <a:spLocks noChangeArrowheads="1"/>
              </p:cNvSpPr>
              <p:nvPr/>
            </p:nvSpPr>
            <p:spPr bwMode="auto">
              <a:xfrm>
                <a:off x="3023" y="2938"/>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49.585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6" name="Rectangle 334"/>
              <p:cNvSpPr>
                <a:spLocks noChangeArrowheads="1"/>
              </p:cNvSpPr>
              <p:nvPr/>
            </p:nvSpPr>
            <p:spPr bwMode="auto">
              <a:xfrm>
                <a:off x="3213" y="2935"/>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49.847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7" name="Rectangle 335"/>
              <p:cNvSpPr>
                <a:spLocks noChangeArrowheads="1"/>
              </p:cNvSpPr>
              <p:nvPr/>
            </p:nvSpPr>
            <p:spPr bwMode="auto">
              <a:xfrm>
                <a:off x="3403" y="2937"/>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49.729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8" name="Rectangle 336"/>
              <p:cNvSpPr>
                <a:spLocks noChangeArrowheads="1"/>
              </p:cNvSpPr>
              <p:nvPr/>
            </p:nvSpPr>
            <p:spPr bwMode="auto">
              <a:xfrm>
                <a:off x="3593" y="2939"/>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49.508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89" name="Rectangle 337"/>
              <p:cNvSpPr>
                <a:spLocks noChangeArrowheads="1"/>
              </p:cNvSpPr>
              <p:nvPr/>
            </p:nvSpPr>
            <p:spPr bwMode="auto">
              <a:xfrm>
                <a:off x="3783" y="2943"/>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49.271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0" name="Rectangle 338"/>
              <p:cNvSpPr>
                <a:spLocks noChangeArrowheads="1"/>
              </p:cNvSpPr>
              <p:nvPr/>
            </p:nvSpPr>
            <p:spPr bwMode="auto">
              <a:xfrm>
                <a:off x="3974" y="2944"/>
                <a:ext cx="17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49.161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1" name="Rectangle 339"/>
              <p:cNvSpPr>
                <a:spLocks noChangeArrowheads="1"/>
              </p:cNvSpPr>
              <p:nvPr/>
            </p:nvSpPr>
            <p:spPr bwMode="auto">
              <a:xfrm>
                <a:off x="4164" y="2944"/>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49.134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2" name="Rectangle 340"/>
              <p:cNvSpPr>
                <a:spLocks noChangeArrowheads="1"/>
              </p:cNvSpPr>
              <p:nvPr/>
            </p:nvSpPr>
            <p:spPr bwMode="auto">
              <a:xfrm>
                <a:off x="4354" y="2947"/>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48.955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3" name="Rectangle 341"/>
              <p:cNvSpPr>
                <a:spLocks noChangeArrowheads="1"/>
              </p:cNvSpPr>
              <p:nvPr/>
            </p:nvSpPr>
            <p:spPr bwMode="auto">
              <a:xfrm>
                <a:off x="740" y="2261"/>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21.473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4" name="Rectangle 342"/>
              <p:cNvSpPr>
                <a:spLocks noChangeArrowheads="1"/>
              </p:cNvSpPr>
              <p:nvPr/>
            </p:nvSpPr>
            <p:spPr bwMode="auto">
              <a:xfrm>
                <a:off x="931" y="2233"/>
                <a:ext cx="17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21.851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5" name="Rectangle 343"/>
              <p:cNvSpPr>
                <a:spLocks noChangeArrowheads="1"/>
              </p:cNvSpPr>
              <p:nvPr/>
            </p:nvSpPr>
            <p:spPr bwMode="auto">
              <a:xfrm>
                <a:off x="1121" y="2196"/>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22.429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6" name="Rectangle 344"/>
              <p:cNvSpPr>
                <a:spLocks noChangeArrowheads="1"/>
              </p:cNvSpPr>
              <p:nvPr/>
            </p:nvSpPr>
            <p:spPr bwMode="auto">
              <a:xfrm>
                <a:off x="1311" y="2151"/>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23.132</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7" name="Rectangle 345"/>
              <p:cNvSpPr>
                <a:spLocks noChangeArrowheads="1"/>
              </p:cNvSpPr>
              <p:nvPr/>
            </p:nvSpPr>
            <p:spPr bwMode="auto">
              <a:xfrm>
                <a:off x="1501" y="2107"/>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23.831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8" name="Rectangle 346"/>
              <p:cNvSpPr>
                <a:spLocks noChangeArrowheads="1"/>
              </p:cNvSpPr>
              <p:nvPr/>
            </p:nvSpPr>
            <p:spPr bwMode="auto">
              <a:xfrm>
                <a:off x="1691" y="2068"/>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24.444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9" name="Rectangle 347"/>
              <p:cNvSpPr>
                <a:spLocks noChangeArrowheads="1"/>
              </p:cNvSpPr>
              <p:nvPr/>
            </p:nvSpPr>
            <p:spPr bwMode="auto">
              <a:xfrm>
                <a:off x="1882" y="2040"/>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24.911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0" name="Rectangle 348"/>
              <p:cNvSpPr>
                <a:spLocks noChangeArrowheads="1"/>
              </p:cNvSpPr>
              <p:nvPr/>
            </p:nvSpPr>
            <p:spPr bwMode="auto">
              <a:xfrm>
                <a:off x="2072" y="2011"/>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25.399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1" name="Rectangle 349"/>
              <p:cNvSpPr>
                <a:spLocks noChangeArrowheads="1"/>
              </p:cNvSpPr>
              <p:nvPr/>
            </p:nvSpPr>
            <p:spPr bwMode="auto">
              <a:xfrm>
                <a:off x="2262" y="1977"/>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25.985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2" name="Rectangle 350"/>
              <p:cNvSpPr>
                <a:spLocks noChangeArrowheads="1"/>
              </p:cNvSpPr>
              <p:nvPr/>
            </p:nvSpPr>
            <p:spPr bwMode="auto">
              <a:xfrm>
                <a:off x="2452" y="1955"/>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26.424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3" name="Rectangle 351"/>
              <p:cNvSpPr>
                <a:spLocks noChangeArrowheads="1"/>
              </p:cNvSpPr>
              <p:nvPr/>
            </p:nvSpPr>
            <p:spPr bwMode="auto">
              <a:xfrm>
                <a:off x="2642" y="1939"/>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26.733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4" name="Rectangle 352"/>
              <p:cNvSpPr>
                <a:spLocks noChangeArrowheads="1"/>
              </p:cNvSpPr>
              <p:nvPr/>
            </p:nvSpPr>
            <p:spPr bwMode="auto">
              <a:xfrm>
                <a:off x="2833" y="1933"/>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26.884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5" name="Rectangle 353"/>
              <p:cNvSpPr>
                <a:spLocks noChangeArrowheads="1"/>
              </p:cNvSpPr>
              <p:nvPr/>
            </p:nvSpPr>
            <p:spPr bwMode="auto">
              <a:xfrm>
                <a:off x="3023" y="1924"/>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27.061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6" name="Rectangle 354"/>
              <p:cNvSpPr>
                <a:spLocks noChangeArrowheads="1"/>
              </p:cNvSpPr>
              <p:nvPr/>
            </p:nvSpPr>
            <p:spPr bwMode="auto">
              <a:xfrm>
                <a:off x="3213" y="1913"/>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27.313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7" name="Rectangle 355"/>
              <p:cNvSpPr>
                <a:spLocks noChangeArrowheads="1"/>
              </p:cNvSpPr>
              <p:nvPr/>
            </p:nvSpPr>
            <p:spPr bwMode="auto">
              <a:xfrm>
                <a:off x="3403" y="1916"/>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27.357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8" name="Rectangle 356"/>
              <p:cNvSpPr>
                <a:spLocks noChangeArrowheads="1"/>
              </p:cNvSpPr>
              <p:nvPr/>
            </p:nvSpPr>
            <p:spPr bwMode="auto">
              <a:xfrm>
                <a:off x="3593" y="1922"/>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27.324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09" name="Rectangle 357"/>
              <p:cNvSpPr>
                <a:spLocks noChangeArrowheads="1"/>
              </p:cNvSpPr>
              <p:nvPr/>
            </p:nvSpPr>
            <p:spPr bwMode="auto">
              <a:xfrm>
                <a:off x="3783" y="1930"/>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27.224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0" name="Rectangle 358"/>
              <p:cNvSpPr>
                <a:spLocks noChangeArrowheads="1"/>
              </p:cNvSpPr>
              <p:nvPr/>
            </p:nvSpPr>
            <p:spPr bwMode="auto">
              <a:xfrm>
                <a:off x="3974" y="1933"/>
                <a:ext cx="171"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27.209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1" name="Rectangle 359"/>
              <p:cNvSpPr>
                <a:spLocks noChangeArrowheads="1"/>
              </p:cNvSpPr>
              <p:nvPr/>
            </p:nvSpPr>
            <p:spPr bwMode="auto">
              <a:xfrm>
                <a:off x="4164" y="1933"/>
                <a:ext cx="172"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27.235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2" name="Rectangle 360"/>
              <p:cNvSpPr>
                <a:spLocks noChangeArrowheads="1"/>
              </p:cNvSpPr>
              <p:nvPr/>
            </p:nvSpPr>
            <p:spPr bwMode="auto">
              <a:xfrm>
                <a:off x="4354" y="1940"/>
                <a:ext cx="172"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27.117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3" name="Rectangle 361"/>
              <p:cNvSpPr>
                <a:spLocks noChangeArrowheads="1"/>
              </p:cNvSpPr>
              <p:nvPr/>
            </p:nvSpPr>
            <p:spPr bwMode="auto">
              <a:xfrm>
                <a:off x="754" y="1892"/>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6.390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4" name="Rectangle 362"/>
              <p:cNvSpPr>
                <a:spLocks noChangeArrowheads="1"/>
              </p:cNvSpPr>
              <p:nvPr/>
            </p:nvSpPr>
            <p:spPr bwMode="auto">
              <a:xfrm>
                <a:off x="945" y="1858"/>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6.458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5" name="Rectangle 363"/>
              <p:cNvSpPr>
                <a:spLocks noChangeArrowheads="1"/>
              </p:cNvSpPr>
              <p:nvPr/>
            </p:nvSpPr>
            <p:spPr bwMode="auto">
              <a:xfrm>
                <a:off x="1135" y="1812"/>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6.589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6" name="Rectangle 364"/>
              <p:cNvSpPr>
                <a:spLocks noChangeArrowheads="1"/>
              </p:cNvSpPr>
              <p:nvPr/>
            </p:nvSpPr>
            <p:spPr bwMode="auto">
              <a:xfrm>
                <a:off x="1325" y="1755"/>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6.753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7" name="Rectangle 365"/>
              <p:cNvSpPr>
                <a:spLocks noChangeArrowheads="1"/>
              </p:cNvSpPr>
              <p:nvPr/>
            </p:nvSpPr>
            <p:spPr bwMode="auto">
              <a:xfrm>
                <a:off x="1515" y="1699"/>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6.927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8" name="Rectangle 366"/>
              <p:cNvSpPr>
                <a:spLocks noChangeArrowheads="1"/>
              </p:cNvSpPr>
              <p:nvPr/>
            </p:nvSpPr>
            <p:spPr bwMode="auto">
              <a:xfrm>
                <a:off x="1705" y="1651"/>
                <a:ext cx="14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7.082</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9" name="Rectangle 367"/>
              <p:cNvSpPr>
                <a:spLocks noChangeArrowheads="1"/>
              </p:cNvSpPr>
              <p:nvPr/>
            </p:nvSpPr>
            <p:spPr bwMode="auto">
              <a:xfrm>
                <a:off x="1896" y="1615"/>
                <a:ext cx="145"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7.197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0" name="Rectangle 368"/>
              <p:cNvSpPr>
                <a:spLocks noChangeArrowheads="1"/>
              </p:cNvSpPr>
              <p:nvPr/>
            </p:nvSpPr>
            <p:spPr bwMode="auto">
              <a:xfrm>
                <a:off x="2086" y="1578"/>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7.316</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1" name="Rectangle 369"/>
              <p:cNvSpPr>
                <a:spLocks noChangeArrowheads="1"/>
              </p:cNvSpPr>
              <p:nvPr/>
            </p:nvSpPr>
            <p:spPr bwMode="auto">
              <a:xfrm>
                <a:off x="2276" y="1535"/>
                <a:ext cx="14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7.461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2" name="Rectangle 370"/>
              <p:cNvSpPr>
                <a:spLocks noChangeArrowheads="1"/>
              </p:cNvSpPr>
              <p:nvPr/>
            </p:nvSpPr>
            <p:spPr bwMode="auto">
              <a:xfrm>
                <a:off x="2466" y="1505"/>
                <a:ext cx="144"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7.568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3" name="Rectangle 371"/>
              <p:cNvSpPr>
                <a:spLocks noChangeArrowheads="1"/>
              </p:cNvSpPr>
              <p:nvPr/>
            </p:nvSpPr>
            <p:spPr bwMode="auto">
              <a:xfrm>
                <a:off x="2656" y="1484"/>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7.638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4" name="Rectangle 372"/>
              <p:cNvSpPr>
                <a:spLocks noChangeArrowheads="1"/>
              </p:cNvSpPr>
              <p:nvPr/>
            </p:nvSpPr>
            <p:spPr bwMode="auto">
              <a:xfrm>
                <a:off x="2846" y="1475"/>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7.673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5" name="Rectangle 373"/>
              <p:cNvSpPr>
                <a:spLocks noChangeArrowheads="1"/>
              </p:cNvSpPr>
              <p:nvPr/>
            </p:nvSpPr>
            <p:spPr bwMode="auto">
              <a:xfrm>
                <a:off x="3037" y="1463"/>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7.713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6" name="Rectangle 374"/>
              <p:cNvSpPr>
                <a:spLocks noChangeArrowheads="1"/>
              </p:cNvSpPr>
              <p:nvPr/>
            </p:nvSpPr>
            <p:spPr bwMode="auto">
              <a:xfrm>
                <a:off x="3227" y="1449"/>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7.784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7" name="Rectangle 375"/>
              <p:cNvSpPr>
                <a:spLocks noChangeArrowheads="1"/>
              </p:cNvSpPr>
              <p:nvPr/>
            </p:nvSpPr>
            <p:spPr bwMode="auto">
              <a:xfrm>
                <a:off x="3417" y="1450"/>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7.807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8" name="Rectangle 376"/>
              <p:cNvSpPr>
                <a:spLocks noChangeArrowheads="1"/>
              </p:cNvSpPr>
              <p:nvPr/>
            </p:nvSpPr>
            <p:spPr bwMode="auto">
              <a:xfrm>
                <a:off x="3607" y="1457"/>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7.809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29" name="Rectangle 377"/>
              <p:cNvSpPr>
                <a:spLocks noChangeArrowheads="1"/>
              </p:cNvSpPr>
              <p:nvPr/>
            </p:nvSpPr>
            <p:spPr bwMode="auto">
              <a:xfrm>
                <a:off x="3797" y="1466"/>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7.783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0" name="Rectangle 378"/>
              <p:cNvSpPr>
                <a:spLocks noChangeArrowheads="1"/>
              </p:cNvSpPr>
              <p:nvPr/>
            </p:nvSpPr>
            <p:spPr bwMode="auto">
              <a:xfrm>
                <a:off x="3988" y="1470"/>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7.780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1" name="Rectangle 379"/>
              <p:cNvSpPr>
                <a:spLocks noChangeArrowheads="1"/>
              </p:cNvSpPr>
              <p:nvPr/>
            </p:nvSpPr>
            <p:spPr bwMode="auto">
              <a:xfrm>
                <a:off x="4178" y="1470"/>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7.784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2" name="Rectangle 380"/>
              <p:cNvSpPr>
                <a:spLocks noChangeArrowheads="1"/>
              </p:cNvSpPr>
              <p:nvPr/>
            </p:nvSpPr>
            <p:spPr bwMode="auto">
              <a:xfrm>
                <a:off x="4368" y="1478"/>
                <a:ext cx="144"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0" u="none" strike="noStrike" cap="none" normalizeH="0" baseline="0" smtClean="0">
                    <a:ln>
                      <a:noFill/>
                    </a:ln>
                    <a:solidFill>
                      <a:srgbClr val="000000"/>
                    </a:solidFill>
                    <a:effectLst/>
                    <a:latin typeface="Calibri" pitchFamily="34" charset="0"/>
                    <a:cs typeface="Arial" pitchFamily="34" charset="0"/>
                  </a:rPr>
                  <a:t>7.739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3" name="Rectangle 381"/>
              <p:cNvSpPr>
                <a:spLocks noChangeArrowheads="1"/>
              </p:cNvSpPr>
              <p:nvPr/>
            </p:nvSpPr>
            <p:spPr bwMode="auto">
              <a:xfrm>
                <a:off x="634" y="3588"/>
                <a:ext cx="6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4" name="Rectangle 382"/>
              <p:cNvSpPr>
                <a:spLocks noChangeArrowheads="1"/>
              </p:cNvSpPr>
              <p:nvPr/>
            </p:nvSpPr>
            <p:spPr bwMode="auto">
              <a:xfrm>
                <a:off x="492" y="3323"/>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10.000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5" name="Rectangle 383"/>
              <p:cNvSpPr>
                <a:spLocks noChangeArrowheads="1"/>
              </p:cNvSpPr>
              <p:nvPr/>
            </p:nvSpPr>
            <p:spPr bwMode="auto">
              <a:xfrm>
                <a:off x="492" y="3058"/>
                <a:ext cx="2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6" name="Rectangle 384"/>
              <p:cNvSpPr>
                <a:spLocks noChangeArrowheads="1"/>
              </p:cNvSpPr>
              <p:nvPr/>
            </p:nvSpPr>
            <p:spPr bwMode="auto">
              <a:xfrm>
                <a:off x="492" y="2794"/>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30.000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7" name="Rectangle 385"/>
              <p:cNvSpPr>
                <a:spLocks noChangeArrowheads="1"/>
              </p:cNvSpPr>
              <p:nvPr/>
            </p:nvSpPr>
            <p:spPr bwMode="auto">
              <a:xfrm>
                <a:off x="492" y="2530"/>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40.000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8" name="Rectangle 386"/>
              <p:cNvSpPr>
                <a:spLocks noChangeArrowheads="1"/>
              </p:cNvSpPr>
              <p:nvPr/>
            </p:nvSpPr>
            <p:spPr bwMode="auto">
              <a:xfrm>
                <a:off x="492" y="2264"/>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50.000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9" name="Rectangle 387"/>
              <p:cNvSpPr>
                <a:spLocks noChangeArrowheads="1"/>
              </p:cNvSpPr>
              <p:nvPr/>
            </p:nvSpPr>
            <p:spPr bwMode="auto">
              <a:xfrm>
                <a:off x="492" y="1999"/>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60.000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0" name="Rectangle 388"/>
              <p:cNvSpPr>
                <a:spLocks noChangeArrowheads="1"/>
              </p:cNvSpPr>
              <p:nvPr/>
            </p:nvSpPr>
            <p:spPr bwMode="auto">
              <a:xfrm>
                <a:off x="492" y="1734"/>
                <a:ext cx="2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70.000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1" name="Rectangle 389"/>
              <p:cNvSpPr>
                <a:spLocks noChangeArrowheads="1"/>
              </p:cNvSpPr>
              <p:nvPr/>
            </p:nvSpPr>
            <p:spPr bwMode="auto">
              <a:xfrm>
                <a:off x="492" y="1470"/>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80.000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2" name="Rectangle 390"/>
              <p:cNvSpPr>
                <a:spLocks noChangeArrowheads="1"/>
              </p:cNvSpPr>
              <p:nvPr/>
            </p:nvSpPr>
            <p:spPr bwMode="auto">
              <a:xfrm>
                <a:off x="492" y="1205"/>
                <a:ext cx="214"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90.000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3" name="Rectangle 391"/>
              <p:cNvSpPr>
                <a:spLocks noChangeArrowheads="1"/>
              </p:cNvSpPr>
              <p:nvPr/>
            </p:nvSpPr>
            <p:spPr bwMode="auto">
              <a:xfrm>
                <a:off x="755" y="3676"/>
                <a:ext cx="1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4" name="Rectangle 392"/>
              <p:cNvSpPr>
                <a:spLocks noChangeArrowheads="1"/>
              </p:cNvSpPr>
              <p:nvPr/>
            </p:nvSpPr>
            <p:spPr bwMode="auto">
              <a:xfrm>
                <a:off x="945"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2012</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5" name="Rectangle 393"/>
              <p:cNvSpPr>
                <a:spLocks noChangeArrowheads="1"/>
              </p:cNvSpPr>
              <p:nvPr/>
            </p:nvSpPr>
            <p:spPr bwMode="auto">
              <a:xfrm>
                <a:off x="1135"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6" name="Rectangle 394"/>
              <p:cNvSpPr>
                <a:spLocks noChangeArrowheads="1"/>
              </p:cNvSpPr>
              <p:nvPr/>
            </p:nvSpPr>
            <p:spPr bwMode="auto">
              <a:xfrm>
                <a:off x="1325"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7" name="Rectangle 395"/>
              <p:cNvSpPr>
                <a:spLocks noChangeArrowheads="1"/>
              </p:cNvSpPr>
              <p:nvPr/>
            </p:nvSpPr>
            <p:spPr bwMode="auto">
              <a:xfrm>
                <a:off x="1516" y="3676"/>
                <a:ext cx="1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8" name="Rectangle 396"/>
              <p:cNvSpPr>
                <a:spLocks noChangeArrowheads="1"/>
              </p:cNvSpPr>
              <p:nvPr/>
            </p:nvSpPr>
            <p:spPr bwMode="auto">
              <a:xfrm>
                <a:off x="1706" y="3676"/>
                <a:ext cx="1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2016</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49" name="Rectangle 397"/>
              <p:cNvSpPr>
                <a:spLocks noChangeArrowheads="1"/>
              </p:cNvSpPr>
              <p:nvPr/>
            </p:nvSpPr>
            <p:spPr bwMode="auto">
              <a:xfrm>
                <a:off x="1896"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0" name="Rectangle 398"/>
              <p:cNvSpPr>
                <a:spLocks noChangeArrowheads="1"/>
              </p:cNvSpPr>
              <p:nvPr/>
            </p:nvSpPr>
            <p:spPr bwMode="auto">
              <a:xfrm>
                <a:off x="2086"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1" name="Rectangle 399"/>
              <p:cNvSpPr>
                <a:spLocks noChangeArrowheads="1"/>
              </p:cNvSpPr>
              <p:nvPr/>
            </p:nvSpPr>
            <p:spPr bwMode="auto">
              <a:xfrm>
                <a:off x="2276"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2019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2" name="Rectangle 400"/>
              <p:cNvSpPr>
                <a:spLocks noChangeArrowheads="1"/>
              </p:cNvSpPr>
              <p:nvPr/>
            </p:nvSpPr>
            <p:spPr bwMode="auto">
              <a:xfrm>
                <a:off x="2466"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3" name="Rectangle 401"/>
              <p:cNvSpPr>
                <a:spLocks noChangeArrowheads="1"/>
              </p:cNvSpPr>
              <p:nvPr/>
            </p:nvSpPr>
            <p:spPr bwMode="auto">
              <a:xfrm>
                <a:off x="2657" y="3676"/>
                <a:ext cx="1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2021</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4" name="Rectangle 402"/>
              <p:cNvSpPr>
                <a:spLocks noChangeArrowheads="1"/>
              </p:cNvSpPr>
              <p:nvPr/>
            </p:nvSpPr>
            <p:spPr bwMode="auto">
              <a:xfrm>
                <a:off x="2847" y="3676"/>
                <a:ext cx="1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2022</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5" name="Rectangle 403"/>
              <p:cNvSpPr>
                <a:spLocks noChangeArrowheads="1"/>
              </p:cNvSpPr>
              <p:nvPr/>
            </p:nvSpPr>
            <p:spPr bwMode="auto">
              <a:xfrm>
                <a:off x="3037"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2023</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6" name="Rectangle 404"/>
              <p:cNvSpPr>
                <a:spLocks noChangeArrowheads="1"/>
              </p:cNvSpPr>
              <p:nvPr/>
            </p:nvSpPr>
            <p:spPr bwMode="auto">
              <a:xfrm>
                <a:off x="3227"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2024</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57" name="Rectangle 405"/>
              <p:cNvSpPr>
                <a:spLocks noChangeArrowheads="1"/>
              </p:cNvSpPr>
              <p:nvPr/>
            </p:nvSpPr>
            <p:spPr bwMode="auto">
              <a:xfrm>
                <a:off x="3417"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2025</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 name="Rectangle 407"/>
            <p:cNvSpPr>
              <a:spLocks noChangeArrowheads="1"/>
            </p:cNvSpPr>
            <p:nvPr/>
          </p:nvSpPr>
          <p:spPr bwMode="auto">
            <a:xfrm>
              <a:off x="3608" y="3676"/>
              <a:ext cx="1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2026</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408"/>
            <p:cNvSpPr>
              <a:spLocks noChangeArrowheads="1"/>
            </p:cNvSpPr>
            <p:nvPr/>
          </p:nvSpPr>
          <p:spPr bwMode="auto">
            <a:xfrm>
              <a:off x="3798" y="3676"/>
              <a:ext cx="16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2027</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409"/>
            <p:cNvSpPr>
              <a:spLocks noChangeArrowheads="1"/>
            </p:cNvSpPr>
            <p:nvPr/>
          </p:nvSpPr>
          <p:spPr bwMode="auto">
            <a:xfrm>
              <a:off x="3988"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2028</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410"/>
            <p:cNvSpPr>
              <a:spLocks noChangeArrowheads="1"/>
            </p:cNvSpPr>
            <p:nvPr/>
          </p:nvSpPr>
          <p:spPr bwMode="auto">
            <a:xfrm>
              <a:off x="4178"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2029</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411"/>
            <p:cNvSpPr>
              <a:spLocks noChangeArrowheads="1"/>
            </p:cNvSpPr>
            <p:nvPr/>
          </p:nvSpPr>
          <p:spPr bwMode="auto">
            <a:xfrm>
              <a:off x="4368" y="3676"/>
              <a:ext cx="1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2030</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412"/>
            <p:cNvSpPr>
              <a:spLocks noChangeArrowheads="1"/>
            </p:cNvSpPr>
            <p:nvPr/>
          </p:nvSpPr>
          <p:spPr bwMode="auto">
            <a:xfrm>
              <a:off x="492" y="1012"/>
              <a:ext cx="389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500" b="1" i="0" u="none" strike="noStrike" cap="none" normalizeH="0" baseline="0" dirty="0" smtClean="0">
                  <a:ln>
                    <a:noFill/>
                  </a:ln>
                  <a:solidFill>
                    <a:srgbClr val="000000"/>
                  </a:solidFill>
                  <a:effectLst/>
                  <a:latin typeface="Calibri" pitchFamily="34" charset="0"/>
                  <a:cs typeface="Arial" pitchFamily="34" charset="0"/>
                </a:rPr>
                <a:t>Hochrechnung Pflegebedürftiger nach Pflegestufen; MV 2011 - 2030</a:t>
              </a: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413"/>
            <p:cNvSpPr>
              <a:spLocks noChangeArrowheads="1"/>
            </p:cNvSpPr>
            <p:nvPr/>
          </p:nvSpPr>
          <p:spPr bwMode="auto">
            <a:xfrm>
              <a:off x="4080" y="101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414"/>
            <p:cNvSpPr>
              <a:spLocks noChangeArrowheads="1"/>
            </p:cNvSpPr>
            <p:nvPr/>
          </p:nvSpPr>
          <p:spPr bwMode="auto">
            <a:xfrm>
              <a:off x="4113" y="1012"/>
              <a:ext cx="20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415"/>
            <p:cNvSpPr>
              <a:spLocks noChangeArrowheads="1"/>
            </p:cNvSpPr>
            <p:nvPr/>
          </p:nvSpPr>
          <p:spPr bwMode="auto">
            <a:xfrm>
              <a:off x="4623" y="2338"/>
              <a:ext cx="33" cy="41"/>
            </a:xfrm>
            <a:prstGeom prst="rect">
              <a:avLst/>
            </a:prstGeom>
            <a:solidFill>
              <a:srgbClr val="9BBB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Rectangle 416"/>
            <p:cNvSpPr>
              <a:spLocks noChangeArrowheads="1"/>
            </p:cNvSpPr>
            <p:nvPr/>
          </p:nvSpPr>
          <p:spPr bwMode="auto">
            <a:xfrm>
              <a:off x="4674" y="2322"/>
              <a:ext cx="39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Pflegestufe III</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417"/>
            <p:cNvSpPr>
              <a:spLocks noChangeArrowheads="1"/>
            </p:cNvSpPr>
            <p:nvPr/>
          </p:nvSpPr>
          <p:spPr bwMode="auto">
            <a:xfrm>
              <a:off x="4623" y="2460"/>
              <a:ext cx="33" cy="40"/>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Rectangle 418"/>
            <p:cNvSpPr>
              <a:spLocks noChangeArrowheads="1"/>
            </p:cNvSpPr>
            <p:nvPr/>
          </p:nvSpPr>
          <p:spPr bwMode="auto">
            <a:xfrm>
              <a:off x="4674" y="2443"/>
              <a:ext cx="3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Pflegestufe II</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419"/>
            <p:cNvSpPr>
              <a:spLocks noChangeArrowheads="1"/>
            </p:cNvSpPr>
            <p:nvPr/>
          </p:nvSpPr>
          <p:spPr bwMode="auto">
            <a:xfrm>
              <a:off x="4623" y="2586"/>
              <a:ext cx="33" cy="3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Rectangle 420"/>
            <p:cNvSpPr>
              <a:spLocks noChangeArrowheads="1"/>
            </p:cNvSpPr>
            <p:nvPr/>
          </p:nvSpPr>
          <p:spPr bwMode="auto">
            <a:xfrm>
              <a:off x="4674" y="2565"/>
              <a:ext cx="36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800" b="0" i="0" u="none" strike="noStrike" cap="none" normalizeH="0" baseline="0" smtClean="0">
                  <a:ln>
                    <a:noFill/>
                  </a:ln>
                  <a:solidFill>
                    <a:srgbClr val="000000"/>
                  </a:solidFill>
                  <a:effectLst/>
                  <a:latin typeface="Calibri" pitchFamily="34" charset="0"/>
                  <a:cs typeface="Arial" pitchFamily="34" charset="0"/>
                </a:rPr>
                <a:t>Pflegestufe I</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Freeform 421"/>
            <p:cNvSpPr>
              <a:spLocks noEditPoints="1"/>
            </p:cNvSpPr>
            <p:nvPr/>
          </p:nvSpPr>
          <p:spPr bwMode="auto">
            <a:xfrm>
              <a:off x="450" y="959"/>
              <a:ext cx="4633" cy="2840"/>
            </a:xfrm>
            <a:custGeom>
              <a:avLst/>
              <a:gdLst>
                <a:gd name="T0" fmla="*/ 0 w 15952"/>
                <a:gd name="T1" fmla="*/ 8 h 8992"/>
                <a:gd name="T2" fmla="*/ 8 w 15952"/>
                <a:gd name="T3" fmla="*/ 0 h 8992"/>
                <a:gd name="T4" fmla="*/ 15944 w 15952"/>
                <a:gd name="T5" fmla="*/ 0 h 8992"/>
                <a:gd name="T6" fmla="*/ 15952 w 15952"/>
                <a:gd name="T7" fmla="*/ 8 h 8992"/>
                <a:gd name="T8" fmla="*/ 15952 w 15952"/>
                <a:gd name="T9" fmla="*/ 8984 h 8992"/>
                <a:gd name="T10" fmla="*/ 15944 w 15952"/>
                <a:gd name="T11" fmla="*/ 8992 h 8992"/>
                <a:gd name="T12" fmla="*/ 8 w 15952"/>
                <a:gd name="T13" fmla="*/ 8992 h 8992"/>
                <a:gd name="T14" fmla="*/ 0 w 15952"/>
                <a:gd name="T15" fmla="*/ 8984 h 8992"/>
                <a:gd name="T16" fmla="*/ 0 w 15952"/>
                <a:gd name="T17" fmla="*/ 8 h 8992"/>
                <a:gd name="T18" fmla="*/ 16 w 15952"/>
                <a:gd name="T19" fmla="*/ 8984 h 8992"/>
                <a:gd name="T20" fmla="*/ 8 w 15952"/>
                <a:gd name="T21" fmla="*/ 8976 h 8992"/>
                <a:gd name="T22" fmla="*/ 15944 w 15952"/>
                <a:gd name="T23" fmla="*/ 8976 h 8992"/>
                <a:gd name="T24" fmla="*/ 15936 w 15952"/>
                <a:gd name="T25" fmla="*/ 8984 h 8992"/>
                <a:gd name="T26" fmla="*/ 15936 w 15952"/>
                <a:gd name="T27" fmla="*/ 8 h 8992"/>
                <a:gd name="T28" fmla="*/ 15944 w 15952"/>
                <a:gd name="T29" fmla="*/ 16 h 8992"/>
                <a:gd name="T30" fmla="*/ 8 w 15952"/>
                <a:gd name="T31" fmla="*/ 16 h 8992"/>
                <a:gd name="T32" fmla="*/ 16 w 15952"/>
                <a:gd name="T33" fmla="*/ 8 h 8992"/>
                <a:gd name="T34" fmla="*/ 16 w 15952"/>
                <a:gd name="T35" fmla="*/ 8984 h 8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52" h="8992">
                  <a:moveTo>
                    <a:pt x="0" y="8"/>
                  </a:moveTo>
                  <a:cubicBezTo>
                    <a:pt x="0" y="4"/>
                    <a:pt x="4" y="0"/>
                    <a:pt x="8" y="0"/>
                  </a:cubicBezTo>
                  <a:lnTo>
                    <a:pt x="15944" y="0"/>
                  </a:lnTo>
                  <a:cubicBezTo>
                    <a:pt x="15949" y="0"/>
                    <a:pt x="15952" y="4"/>
                    <a:pt x="15952" y="8"/>
                  </a:cubicBezTo>
                  <a:lnTo>
                    <a:pt x="15952" y="8984"/>
                  </a:lnTo>
                  <a:cubicBezTo>
                    <a:pt x="15952" y="8989"/>
                    <a:pt x="15949" y="8992"/>
                    <a:pt x="15944" y="8992"/>
                  </a:cubicBezTo>
                  <a:lnTo>
                    <a:pt x="8" y="8992"/>
                  </a:lnTo>
                  <a:cubicBezTo>
                    <a:pt x="4" y="8992"/>
                    <a:pt x="0" y="8989"/>
                    <a:pt x="0" y="8984"/>
                  </a:cubicBezTo>
                  <a:lnTo>
                    <a:pt x="0" y="8"/>
                  </a:lnTo>
                  <a:close/>
                  <a:moveTo>
                    <a:pt x="16" y="8984"/>
                  </a:moveTo>
                  <a:lnTo>
                    <a:pt x="8" y="8976"/>
                  </a:lnTo>
                  <a:lnTo>
                    <a:pt x="15944" y="8976"/>
                  </a:lnTo>
                  <a:lnTo>
                    <a:pt x="15936" y="8984"/>
                  </a:lnTo>
                  <a:lnTo>
                    <a:pt x="15936" y="8"/>
                  </a:lnTo>
                  <a:lnTo>
                    <a:pt x="15944" y="16"/>
                  </a:lnTo>
                  <a:lnTo>
                    <a:pt x="8" y="16"/>
                  </a:lnTo>
                  <a:lnTo>
                    <a:pt x="16" y="8"/>
                  </a:lnTo>
                  <a:lnTo>
                    <a:pt x="16" y="8984"/>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3</a:t>
            </a:fld>
            <a:endParaRPr lang="en-GB"/>
          </a:p>
        </p:txBody>
      </p:sp>
      <p:sp>
        <p:nvSpPr>
          <p:cNvPr id="82" name="Titel 1"/>
          <p:cNvSpPr>
            <a:spLocks noGrp="1"/>
          </p:cNvSpPr>
          <p:nvPr>
            <p:ph type="title"/>
          </p:nvPr>
        </p:nvSpPr>
        <p:spPr>
          <a:xfrm>
            <a:off x="188966" y="535446"/>
            <a:ext cx="8077200" cy="533400"/>
          </a:xfrm>
        </p:spPr>
        <p:txBody>
          <a:bodyPr/>
          <a:lstStyle/>
          <a:p>
            <a:r>
              <a:rPr lang="de-DE" dirty="0" smtClean="0">
                <a:solidFill>
                  <a:srgbClr val="287DA8"/>
                </a:solidFill>
              </a:rPr>
              <a:t>Ausgangslage (1)</a:t>
            </a:r>
            <a:endParaRPr lang="de-DE" dirty="0"/>
          </a:p>
        </p:txBody>
      </p:sp>
      <p:sp>
        <p:nvSpPr>
          <p:cNvPr id="2" name="Rechteck 1"/>
          <p:cNvSpPr/>
          <p:nvPr/>
        </p:nvSpPr>
        <p:spPr>
          <a:xfrm>
            <a:off x="395536" y="3686639"/>
            <a:ext cx="3701752" cy="633507"/>
          </a:xfrm>
          <a:prstGeom prst="rect">
            <a:avLst/>
          </a:prstGeom>
        </p:spPr>
        <p:txBody>
          <a:bodyPr wrap="square">
            <a:spAutoFit/>
          </a:bodyPr>
          <a:lstStyle/>
          <a:p>
            <a:pPr>
              <a:lnSpc>
                <a:spcPct val="100000"/>
              </a:lnSpc>
              <a:spcBef>
                <a:spcPts val="300"/>
              </a:spcBef>
            </a:pPr>
            <a:endParaRPr lang="de-DE" sz="1000" b="1" dirty="0" smtClean="0">
              <a:solidFill>
                <a:schemeClr val="accent5">
                  <a:lumMod val="50000"/>
                </a:schemeClr>
              </a:solidFill>
            </a:endParaRPr>
          </a:p>
          <a:p>
            <a:pPr>
              <a:lnSpc>
                <a:spcPct val="100000"/>
              </a:lnSpc>
              <a:spcBef>
                <a:spcPts val="300"/>
              </a:spcBef>
            </a:pPr>
            <a:endParaRPr lang="de-DE" sz="1000" b="1" dirty="0" smtClean="0">
              <a:solidFill>
                <a:schemeClr val="accent5">
                  <a:lumMod val="50000"/>
                </a:schemeClr>
              </a:solidFill>
            </a:endParaRPr>
          </a:p>
          <a:p>
            <a:pPr>
              <a:lnSpc>
                <a:spcPct val="100000"/>
              </a:lnSpc>
              <a:spcBef>
                <a:spcPts val="200"/>
              </a:spcBef>
            </a:pPr>
            <a:endParaRPr lang="de-DE" sz="1100" dirty="0">
              <a:solidFill>
                <a:srgbClr val="287EA8"/>
              </a:solidFill>
              <a:latin typeface="+mn-lt"/>
            </a:endParaRPr>
          </a:p>
        </p:txBody>
      </p:sp>
    </p:spTree>
    <p:extLst>
      <p:ext uri="{BB962C8B-B14F-4D97-AF65-F5344CB8AC3E}">
        <p14:creationId xmlns:p14="http://schemas.microsoft.com/office/powerpoint/2010/main" val="641552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30</a:t>
            </a:fld>
            <a:endParaRPr lang="en-GB"/>
          </a:p>
        </p:txBody>
      </p:sp>
      <p:sp>
        <p:nvSpPr>
          <p:cNvPr id="6" name="Titel 1"/>
          <p:cNvSpPr txBox="1">
            <a:spLocks/>
          </p:cNvSpPr>
          <p:nvPr/>
        </p:nvSpPr>
        <p:spPr bwMode="auto">
          <a:xfrm>
            <a:off x="372294" y="357461"/>
            <a:ext cx="594275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8. Eckpunkt:</a:t>
            </a:r>
          </a:p>
          <a:p>
            <a:r>
              <a:rPr lang="de-DE" sz="2000" dirty="0" smtClean="0">
                <a:solidFill>
                  <a:srgbClr val="287EA8"/>
                </a:solidFill>
              </a:rPr>
              <a:t>Ländliche Räume</a:t>
            </a:r>
          </a:p>
        </p:txBody>
      </p:sp>
      <p:sp>
        <p:nvSpPr>
          <p:cNvPr id="7" name="Textfeld 6"/>
          <p:cNvSpPr txBox="1"/>
          <p:nvPr/>
        </p:nvSpPr>
        <p:spPr>
          <a:xfrm>
            <a:off x="372294" y="1700808"/>
            <a:ext cx="8524502"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nSpc>
                <a:spcPct val="100000"/>
              </a:lnSpc>
              <a:spcBef>
                <a:spcPts val="0"/>
              </a:spcBef>
              <a:buFont typeface="Arial" pitchFamily="34" charset="0"/>
              <a:buChar char="•"/>
            </a:pPr>
            <a:r>
              <a:rPr lang="de-DE" dirty="0" smtClean="0">
                <a:solidFill>
                  <a:srgbClr val="385242"/>
                </a:solidFill>
              </a:rPr>
              <a:t>Demografische Probleme der Pflege treten zuerst in ländlichen Bereichen zu Tage</a:t>
            </a:r>
          </a:p>
          <a:p>
            <a:pPr marL="285750" indent="-285750">
              <a:lnSpc>
                <a:spcPct val="100000"/>
              </a:lnSpc>
              <a:spcBef>
                <a:spcPts val="0"/>
              </a:spcBef>
              <a:buFont typeface="Arial" pitchFamily="34" charset="0"/>
              <a:buChar char="•"/>
            </a:pPr>
            <a:r>
              <a:rPr lang="de-DE" dirty="0" smtClean="0">
                <a:solidFill>
                  <a:srgbClr val="385242"/>
                </a:solidFill>
              </a:rPr>
              <a:t>Besondere Probleme, die bereits jetzt wirksam sind:</a:t>
            </a:r>
          </a:p>
          <a:p>
            <a:pPr marL="742950" lvl="1" indent="-285750">
              <a:lnSpc>
                <a:spcPct val="100000"/>
              </a:lnSpc>
              <a:spcBef>
                <a:spcPts val="0"/>
              </a:spcBef>
              <a:buFont typeface="Symbol" pitchFamily="18" charset="2"/>
              <a:buChar char="-"/>
            </a:pPr>
            <a:r>
              <a:rPr lang="de-DE" dirty="0" smtClean="0">
                <a:solidFill>
                  <a:srgbClr val="385242"/>
                </a:solidFill>
              </a:rPr>
              <a:t>Fachärzteversorgung</a:t>
            </a:r>
          </a:p>
          <a:p>
            <a:pPr marL="742950" lvl="1" indent="-285750">
              <a:lnSpc>
                <a:spcPct val="100000"/>
              </a:lnSpc>
              <a:spcBef>
                <a:spcPts val="0"/>
              </a:spcBef>
              <a:buFont typeface="Symbol" pitchFamily="18" charset="2"/>
              <a:buChar char="-"/>
            </a:pPr>
            <a:r>
              <a:rPr lang="de-DE" dirty="0" smtClean="0">
                <a:solidFill>
                  <a:srgbClr val="385242"/>
                </a:solidFill>
              </a:rPr>
              <a:t>Fachkräfteangebot</a:t>
            </a:r>
          </a:p>
          <a:p>
            <a:pPr marL="742950" lvl="1" indent="-285750">
              <a:lnSpc>
                <a:spcPct val="100000"/>
              </a:lnSpc>
              <a:spcBef>
                <a:spcPts val="0"/>
              </a:spcBef>
              <a:buFont typeface="Symbol" pitchFamily="18" charset="2"/>
              <a:buChar char="-"/>
            </a:pPr>
            <a:r>
              <a:rPr lang="de-DE" dirty="0" smtClean="0">
                <a:solidFill>
                  <a:srgbClr val="385242"/>
                </a:solidFill>
              </a:rPr>
              <a:t>Infrastrukturversorgung</a:t>
            </a:r>
          </a:p>
          <a:p>
            <a:pPr marL="742950" lvl="1" indent="-285750">
              <a:lnSpc>
                <a:spcPct val="100000"/>
              </a:lnSpc>
              <a:spcBef>
                <a:spcPts val="0"/>
              </a:spcBef>
              <a:buFont typeface="Symbol" pitchFamily="18" charset="2"/>
              <a:buChar char="-"/>
            </a:pPr>
            <a:r>
              <a:rPr lang="de-DE" dirty="0" smtClean="0">
                <a:solidFill>
                  <a:srgbClr val="385242"/>
                </a:solidFill>
              </a:rPr>
              <a:t>Abdeckungsgrad und -tiefe der </a:t>
            </a:r>
          </a:p>
          <a:p>
            <a:pPr lvl="1">
              <a:lnSpc>
                <a:spcPct val="100000"/>
              </a:lnSpc>
              <a:spcBef>
                <a:spcPts val="0"/>
              </a:spcBef>
            </a:pPr>
            <a:r>
              <a:rPr lang="de-DE" dirty="0">
                <a:solidFill>
                  <a:srgbClr val="385242"/>
                </a:solidFill>
              </a:rPr>
              <a:t> </a:t>
            </a:r>
            <a:r>
              <a:rPr lang="de-DE" dirty="0" smtClean="0">
                <a:solidFill>
                  <a:srgbClr val="385242"/>
                </a:solidFill>
              </a:rPr>
              <a:t>    nicht stationären Versorgung</a:t>
            </a:r>
          </a:p>
          <a:p>
            <a:pPr marL="742950" lvl="1" indent="-285750">
              <a:lnSpc>
                <a:spcPct val="100000"/>
              </a:lnSpc>
              <a:spcBef>
                <a:spcPts val="0"/>
              </a:spcBef>
              <a:buFont typeface="Symbol" pitchFamily="18" charset="2"/>
              <a:buChar char="-"/>
            </a:pPr>
            <a:r>
              <a:rPr lang="de-DE" dirty="0" smtClean="0">
                <a:solidFill>
                  <a:srgbClr val="385242"/>
                </a:solidFill>
              </a:rPr>
              <a:t>hohe Finanzierungskosten</a:t>
            </a:r>
          </a:p>
          <a:p>
            <a:pPr marL="285750" indent="-285750">
              <a:lnSpc>
                <a:spcPct val="100000"/>
              </a:lnSpc>
              <a:spcBef>
                <a:spcPts val="0"/>
              </a:spcBef>
              <a:buFont typeface="Arial" pitchFamily="34" charset="0"/>
              <a:buChar char="•"/>
            </a:pPr>
            <a:r>
              <a:rPr lang="de-DE" dirty="0" smtClean="0">
                <a:solidFill>
                  <a:srgbClr val="385242"/>
                </a:solidFill>
              </a:rPr>
              <a:t>Lösungsansätze: Verbindung von Raumordnung und kommunaler Pflegesozialplanung</a:t>
            </a:r>
          </a:p>
          <a:p>
            <a:pPr marL="285750" indent="-285750">
              <a:lnSpc>
                <a:spcPct val="100000"/>
              </a:lnSpc>
              <a:spcBef>
                <a:spcPts val="0"/>
              </a:spcBef>
              <a:buFont typeface="Arial" pitchFamily="34" charset="0"/>
              <a:buChar char="•"/>
            </a:pPr>
            <a:r>
              <a:rPr lang="de-DE" dirty="0" smtClean="0">
                <a:solidFill>
                  <a:srgbClr val="385242"/>
                </a:solidFill>
              </a:rPr>
              <a:t>Entwicklung integrierter mobiler </a:t>
            </a:r>
            <a:r>
              <a:rPr lang="de-DE" dirty="0">
                <a:solidFill>
                  <a:srgbClr val="385242"/>
                </a:solidFill>
              </a:rPr>
              <a:t>V</a:t>
            </a:r>
            <a:r>
              <a:rPr lang="de-DE" dirty="0" smtClean="0">
                <a:solidFill>
                  <a:srgbClr val="385242"/>
                </a:solidFill>
              </a:rPr>
              <a:t>ersorgungsangebote auf Ebene der Ämter und andere Modellprojekte in Zusammenwirken von Kassen und Trägern</a:t>
            </a:r>
          </a:p>
          <a:p>
            <a:pPr marL="285750" indent="-285750">
              <a:lnSpc>
                <a:spcPct val="100000"/>
              </a:lnSpc>
              <a:spcBef>
                <a:spcPts val="0"/>
              </a:spcBef>
              <a:buFont typeface="Arial" pitchFamily="34" charset="0"/>
              <a:buChar char="•"/>
            </a:pPr>
            <a:r>
              <a:rPr lang="de-DE" dirty="0" smtClean="0">
                <a:solidFill>
                  <a:srgbClr val="385242"/>
                </a:solidFill>
              </a:rPr>
              <a:t>Neue Ansätze Partnerschaftspflege - in Stärkung des bürgerschaftlichen Engagements im ländlichen Raum</a:t>
            </a:r>
          </a:p>
          <a:p>
            <a:pPr>
              <a:lnSpc>
                <a:spcPct val="100000"/>
              </a:lnSpc>
              <a:spcBef>
                <a:spcPts val="0"/>
              </a:spcBef>
            </a:pPr>
            <a:endParaRPr lang="de-DE" dirty="0" smtClean="0">
              <a:solidFill>
                <a:srgbClr val="385242"/>
              </a:solidFill>
            </a:endParaRPr>
          </a:p>
        </p:txBody>
      </p:sp>
      <p:sp>
        <p:nvSpPr>
          <p:cNvPr id="3" name="Pfeil nach rechts 2"/>
          <p:cNvSpPr/>
          <p:nvPr/>
        </p:nvSpPr>
        <p:spPr bwMode="auto">
          <a:xfrm>
            <a:off x="3851920" y="2636912"/>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050" y="2132856"/>
            <a:ext cx="200136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bwMode="auto">
          <a:xfrm>
            <a:off x="3275856" y="1340768"/>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56069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31</a:t>
            </a:fld>
            <a:endParaRPr lang="en-GB"/>
          </a:p>
        </p:txBody>
      </p:sp>
      <p:sp>
        <p:nvSpPr>
          <p:cNvPr id="6" name="Titel 1"/>
          <p:cNvSpPr txBox="1">
            <a:spLocks/>
          </p:cNvSpPr>
          <p:nvPr/>
        </p:nvSpPr>
        <p:spPr bwMode="auto">
          <a:xfrm>
            <a:off x="372294" y="332656"/>
            <a:ext cx="594275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9. Eckpunkt:</a:t>
            </a:r>
          </a:p>
          <a:p>
            <a:r>
              <a:rPr lang="de-DE" sz="2000" dirty="0" smtClean="0">
                <a:solidFill>
                  <a:srgbClr val="287EA8"/>
                </a:solidFill>
              </a:rPr>
              <a:t>Wissenschaft und Technik</a:t>
            </a:r>
          </a:p>
        </p:txBody>
      </p:sp>
      <p:sp>
        <p:nvSpPr>
          <p:cNvPr id="7" name="Textfeld 6"/>
          <p:cNvSpPr txBox="1"/>
          <p:nvPr/>
        </p:nvSpPr>
        <p:spPr>
          <a:xfrm>
            <a:off x="372294" y="1412776"/>
            <a:ext cx="852450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00000"/>
              </a:lnSpc>
              <a:spcBef>
                <a:spcPts val="0"/>
              </a:spcBef>
            </a:pPr>
            <a:r>
              <a:rPr lang="de-DE" b="1" dirty="0" smtClean="0">
                <a:solidFill>
                  <a:srgbClr val="C00000"/>
                </a:solidFill>
                <a:latin typeface="Arial"/>
              </a:rPr>
              <a:t>Ziel: </a:t>
            </a:r>
            <a:r>
              <a:rPr lang="de-DE" dirty="0">
                <a:solidFill>
                  <a:srgbClr val="385242"/>
                </a:solidFill>
              </a:rPr>
              <a:t>Durch technische Unterstützung weitgehend selbstbestimmtes Leben im eigenen  häuslichen Umfeld trotz Alters oder Pflegebedürftigkeit ermöglichen</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6402" y="2422492"/>
            <a:ext cx="2486874" cy="187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feld 13"/>
          <p:cNvSpPr txBox="1"/>
          <p:nvPr/>
        </p:nvSpPr>
        <p:spPr>
          <a:xfrm>
            <a:off x="390727" y="2422493"/>
            <a:ext cx="5765449" cy="329320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nSpc>
                <a:spcPct val="100000"/>
              </a:lnSpc>
              <a:spcBef>
                <a:spcPts val="0"/>
              </a:spcBef>
            </a:pPr>
            <a:r>
              <a:rPr lang="de-DE" sz="1600" b="1" dirty="0" smtClean="0">
                <a:solidFill>
                  <a:srgbClr val="C00000"/>
                </a:solidFill>
                <a:latin typeface="Arial"/>
              </a:rPr>
              <a:t>Nutzung der Fortschritte in Wissenschaft und Technik:</a:t>
            </a:r>
          </a:p>
          <a:p>
            <a:pPr marL="285750" lvl="0" indent="-285750">
              <a:lnSpc>
                <a:spcPct val="100000"/>
              </a:lnSpc>
              <a:spcBef>
                <a:spcPts val="0"/>
              </a:spcBef>
              <a:buFont typeface="Arial" pitchFamily="34" charset="0"/>
              <a:buChar char="•"/>
            </a:pPr>
            <a:r>
              <a:rPr lang="de-DE" sz="1600" dirty="0" smtClean="0">
                <a:solidFill>
                  <a:srgbClr val="385242"/>
                </a:solidFill>
              </a:rPr>
              <a:t>Grundlagenforschung</a:t>
            </a:r>
          </a:p>
          <a:p>
            <a:pPr marL="285750" lvl="0" indent="-285750">
              <a:lnSpc>
                <a:spcPct val="100000"/>
              </a:lnSpc>
              <a:spcBef>
                <a:spcPts val="0"/>
              </a:spcBef>
              <a:buFont typeface="Arial" pitchFamily="34" charset="0"/>
              <a:buChar char="•"/>
            </a:pPr>
            <a:r>
              <a:rPr lang="de-DE" sz="1600" dirty="0" smtClean="0">
                <a:solidFill>
                  <a:srgbClr val="385242"/>
                </a:solidFill>
              </a:rPr>
              <a:t>Technologieentwicklung </a:t>
            </a:r>
            <a:r>
              <a:rPr lang="de-DE" sz="1600" dirty="0">
                <a:solidFill>
                  <a:srgbClr val="385242"/>
                </a:solidFill>
              </a:rPr>
              <a:t>(Medizintechnik, Pflege- und Assistenzsysteme</a:t>
            </a:r>
            <a:r>
              <a:rPr lang="de-DE" sz="1600" dirty="0" smtClean="0">
                <a:solidFill>
                  <a:srgbClr val="385242"/>
                </a:solidFill>
              </a:rPr>
              <a:t>)</a:t>
            </a:r>
            <a:r>
              <a:rPr lang="de-DE" sz="1600" dirty="0">
                <a:solidFill>
                  <a:srgbClr val="385242"/>
                </a:solidFill>
              </a:rPr>
              <a:t> </a:t>
            </a:r>
            <a:endParaRPr lang="de-DE" sz="1600" dirty="0" smtClean="0">
              <a:solidFill>
                <a:srgbClr val="385242"/>
              </a:solidFill>
            </a:endParaRPr>
          </a:p>
          <a:p>
            <a:pPr lvl="0">
              <a:lnSpc>
                <a:spcPct val="100000"/>
              </a:lnSpc>
              <a:spcBef>
                <a:spcPts val="0"/>
              </a:spcBef>
            </a:pPr>
            <a:r>
              <a:rPr lang="de-DE" sz="1600" dirty="0" smtClean="0">
                <a:solidFill>
                  <a:srgbClr val="385242"/>
                </a:solidFill>
              </a:rPr>
              <a:t>     Beispiele</a:t>
            </a:r>
            <a:r>
              <a:rPr lang="de-DE" sz="1600" dirty="0">
                <a:solidFill>
                  <a:srgbClr val="385242"/>
                </a:solidFill>
              </a:rPr>
              <a:t>: einfache Schalter für Licht, </a:t>
            </a:r>
            <a:r>
              <a:rPr lang="de-DE" sz="1600" dirty="0" smtClean="0">
                <a:solidFill>
                  <a:srgbClr val="385242"/>
                </a:solidFill>
              </a:rPr>
              <a:t>Heizung, Bügeleisen    </a:t>
            </a:r>
          </a:p>
          <a:p>
            <a:pPr lvl="0">
              <a:lnSpc>
                <a:spcPct val="100000"/>
              </a:lnSpc>
              <a:spcBef>
                <a:spcPts val="0"/>
              </a:spcBef>
            </a:pPr>
            <a:r>
              <a:rPr lang="de-DE" sz="1600" dirty="0">
                <a:solidFill>
                  <a:srgbClr val="385242"/>
                </a:solidFill>
              </a:rPr>
              <a:t> </a:t>
            </a:r>
            <a:r>
              <a:rPr lang="de-DE" sz="1600" dirty="0" smtClean="0">
                <a:solidFill>
                  <a:srgbClr val="385242"/>
                </a:solidFill>
              </a:rPr>
              <a:t>    bis </a:t>
            </a:r>
            <a:r>
              <a:rPr lang="de-DE" sz="1600" dirty="0">
                <a:solidFill>
                  <a:srgbClr val="385242"/>
                </a:solidFill>
              </a:rPr>
              <a:t>hin </a:t>
            </a:r>
            <a:r>
              <a:rPr lang="de-DE" sz="1600" dirty="0" smtClean="0">
                <a:solidFill>
                  <a:srgbClr val="385242"/>
                </a:solidFill>
              </a:rPr>
              <a:t>zu Sensoren </a:t>
            </a:r>
            <a:r>
              <a:rPr lang="de-DE" sz="1600" dirty="0">
                <a:solidFill>
                  <a:srgbClr val="385242"/>
                </a:solidFill>
              </a:rPr>
              <a:t>und </a:t>
            </a:r>
            <a:r>
              <a:rPr lang="de-DE" sz="1600" dirty="0" smtClean="0">
                <a:solidFill>
                  <a:srgbClr val="385242"/>
                </a:solidFill>
              </a:rPr>
              <a:t>Kameras.</a:t>
            </a:r>
          </a:p>
          <a:p>
            <a:pPr lvl="0">
              <a:lnSpc>
                <a:spcPct val="100000"/>
              </a:lnSpc>
              <a:spcBef>
                <a:spcPts val="0"/>
              </a:spcBef>
            </a:pPr>
            <a:endParaRPr lang="de-DE" sz="1600" dirty="0">
              <a:solidFill>
                <a:srgbClr val="385242"/>
              </a:solidFill>
            </a:endParaRPr>
          </a:p>
          <a:p>
            <a:pPr lvl="0">
              <a:lnSpc>
                <a:spcPct val="100000"/>
              </a:lnSpc>
              <a:spcBef>
                <a:spcPts val="0"/>
              </a:spcBef>
            </a:pPr>
            <a:r>
              <a:rPr lang="de-DE" sz="1600" dirty="0">
                <a:solidFill>
                  <a:srgbClr val="385242"/>
                </a:solidFill>
              </a:rPr>
              <a:t> </a:t>
            </a:r>
            <a:r>
              <a:rPr lang="de-DE" sz="1600" dirty="0" smtClean="0">
                <a:solidFill>
                  <a:srgbClr val="385242"/>
                </a:solidFill>
              </a:rPr>
              <a:t>    </a:t>
            </a:r>
            <a:r>
              <a:rPr lang="de-DE" sz="1600" u="sng" dirty="0" smtClean="0">
                <a:solidFill>
                  <a:srgbClr val="385242"/>
                </a:solidFill>
              </a:rPr>
              <a:t>Gemäß aktuellem Koalitionsvertrag:</a:t>
            </a:r>
            <a:endParaRPr lang="de-DE" sz="1600" u="sng" dirty="0">
              <a:solidFill>
                <a:srgbClr val="385242"/>
              </a:solidFill>
            </a:endParaRPr>
          </a:p>
          <a:p>
            <a:pPr marL="285750" indent="-285750">
              <a:lnSpc>
                <a:spcPct val="100000"/>
              </a:lnSpc>
              <a:spcBef>
                <a:spcPts val="0"/>
              </a:spcBef>
              <a:buFont typeface="Arial" panose="020B0604020202020204" pitchFamily="34" charset="0"/>
              <a:buChar char="•"/>
            </a:pPr>
            <a:r>
              <a:rPr lang="de-DE" sz="1600" dirty="0">
                <a:solidFill>
                  <a:srgbClr val="385242"/>
                </a:solidFill>
              </a:rPr>
              <a:t>Angewandte Forschung (Telemedizin</a:t>
            </a:r>
            <a:r>
              <a:rPr lang="de-DE" sz="1600" dirty="0" smtClean="0">
                <a:solidFill>
                  <a:srgbClr val="385242"/>
                </a:solidFill>
              </a:rPr>
              <a:t>), Koalitionspartner entwickeln </a:t>
            </a:r>
            <a:r>
              <a:rPr lang="de-DE" sz="1600" dirty="0">
                <a:solidFill>
                  <a:srgbClr val="385242"/>
                </a:solidFill>
              </a:rPr>
              <a:t>das Konzept „Telematik im </a:t>
            </a:r>
            <a:r>
              <a:rPr lang="de-DE" sz="1600" dirty="0" smtClean="0">
                <a:solidFill>
                  <a:srgbClr val="385242"/>
                </a:solidFill>
              </a:rPr>
              <a:t>Gesundheitswesen“</a:t>
            </a:r>
          </a:p>
          <a:p>
            <a:pPr marL="285750" indent="-285750">
              <a:lnSpc>
                <a:spcPct val="100000"/>
              </a:lnSpc>
              <a:spcBef>
                <a:spcPts val="0"/>
              </a:spcBef>
              <a:buFont typeface="Arial" panose="020B0604020202020204" pitchFamily="34" charset="0"/>
              <a:buChar char="•"/>
            </a:pPr>
            <a:r>
              <a:rPr lang="de-DE" sz="1600" dirty="0" smtClean="0">
                <a:solidFill>
                  <a:srgbClr val="385242"/>
                </a:solidFill>
              </a:rPr>
              <a:t>Weitere Verbesserung der Kommunikations- und Informationstechnologie </a:t>
            </a:r>
            <a:endParaRPr lang="de-DE" sz="1600" dirty="0">
              <a:solidFill>
                <a:srgbClr val="385242"/>
              </a:solidFill>
            </a:endParaRPr>
          </a:p>
          <a:p>
            <a:pPr marL="285750" lvl="0" indent="-285750">
              <a:lnSpc>
                <a:spcPct val="100000"/>
              </a:lnSpc>
              <a:spcBef>
                <a:spcPts val="0"/>
              </a:spcBef>
              <a:buFont typeface="Arial" pitchFamily="34" charset="0"/>
              <a:buChar char="•"/>
            </a:pPr>
            <a:endParaRPr lang="de-DE" sz="1600" dirty="0">
              <a:solidFill>
                <a:srgbClr val="385242"/>
              </a:solidFill>
            </a:endParaRPr>
          </a:p>
        </p:txBody>
      </p:sp>
    </p:spTree>
    <p:extLst>
      <p:ext uri="{BB962C8B-B14F-4D97-AF65-F5344CB8AC3E}">
        <p14:creationId xmlns:p14="http://schemas.microsoft.com/office/powerpoint/2010/main" val="223773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9947" y="1412776"/>
            <a:ext cx="7650485" cy="504056"/>
          </a:xfrm>
        </p:spPr>
        <p:style>
          <a:lnRef idx="1">
            <a:schemeClr val="accent5"/>
          </a:lnRef>
          <a:fillRef idx="2">
            <a:schemeClr val="accent5"/>
          </a:fillRef>
          <a:effectRef idx="1">
            <a:schemeClr val="accent5"/>
          </a:effectRef>
          <a:fontRef idx="minor">
            <a:schemeClr val="dk1"/>
          </a:fontRef>
        </p:style>
        <p:txBody>
          <a:bodyPr/>
          <a:lstStyle/>
          <a:p>
            <a:pPr algn="ctr">
              <a:lnSpc>
                <a:spcPct val="100000"/>
              </a:lnSpc>
              <a:spcBef>
                <a:spcPts val="0"/>
              </a:spcBef>
              <a:spcAft>
                <a:spcPts val="600"/>
              </a:spcAft>
              <a:tabLst>
                <a:tab pos="3590925" algn="l"/>
              </a:tabLst>
            </a:pPr>
            <a:r>
              <a:rPr lang="de-DE" sz="2000" dirty="0" smtClean="0">
                <a:solidFill>
                  <a:srgbClr val="C00000"/>
                </a:solidFill>
              </a:rPr>
              <a:t>Sicherung einer solidarischen Finanzierung</a:t>
            </a:r>
            <a:r>
              <a:rPr lang="de-DE" sz="2000" dirty="0" smtClean="0">
                <a:solidFill>
                  <a:srgbClr val="385242"/>
                </a:solidFill>
              </a:rPr>
              <a:t/>
            </a:r>
            <a:br>
              <a:rPr lang="de-DE" sz="2000" dirty="0" smtClean="0">
                <a:solidFill>
                  <a:srgbClr val="385242"/>
                </a:solidFill>
              </a:rPr>
            </a:br>
            <a:endParaRPr lang="de-DE" sz="2000" b="0"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32</a:t>
            </a:fld>
            <a:endParaRPr lang="en-GB"/>
          </a:p>
        </p:txBody>
      </p:sp>
      <p:sp>
        <p:nvSpPr>
          <p:cNvPr id="6" name="Titel 1"/>
          <p:cNvSpPr txBox="1">
            <a:spLocks/>
          </p:cNvSpPr>
          <p:nvPr/>
        </p:nvSpPr>
        <p:spPr bwMode="auto">
          <a:xfrm>
            <a:off x="372294" y="357461"/>
            <a:ext cx="5942756"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lnSpc>
                <a:spcPct val="110000"/>
              </a:lnSpc>
              <a:spcBef>
                <a:spcPct val="0"/>
              </a:spcBef>
              <a:spcAft>
                <a:spcPct val="0"/>
              </a:spcAft>
              <a:defRPr sz="2400" b="1">
                <a:solidFill>
                  <a:schemeClr val="tx2"/>
                </a:solidFill>
                <a:latin typeface="+mj-lt"/>
                <a:ea typeface="+mj-ea"/>
                <a:cs typeface="+mj-cs"/>
              </a:defRPr>
            </a:lvl1pPr>
            <a:lvl2pPr algn="l" rtl="0" eaLnBrk="1" fontAlgn="base" hangingPunct="1">
              <a:lnSpc>
                <a:spcPct val="110000"/>
              </a:lnSpc>
              <a:spcBef>
                <a:spcPct val="0"/>
              </a:spcBef>
              <a:spcAft>
                <a:spcPct val="0"/>
              </a:spcAft>
              <a:defRPr sz="2400" b="1">
                <a:solidFill>
                  <a:schemeClr val="tx2"/>
                </a:solidFill>
                <a:latin typeface="Arial" charset="0"/>
              </a:defRPr>
            </a:lvl2pPr>
            <a:lvl3pPr algn="l" rtl="0" eaLnBrk="1" fontAlgn="base" hangingPunct="1">
              <a:lnSpc>
                <a:spcPct val="110000"/>
              </a:lnSpc>
              <a:spcBef>
                <a:spcPct val="0"/>
              </a:spcBef>
              <a:spcAft>
                <a:spcPct val="0"/>
              </a:spcAft>
              <a:defRPr sz="2400" b="1">
                <a:solidFill>
                  <a:schemeClr val="tx2"/>
                </a:solidFill>
                <a:latin typeface="Arial" charset="0"/>
              </a:defRPr>
            </a:lvl3pPr>
            <a:lvl4pPr algn="l" rtl="0" eaLnBrk="1" fontAlgn="base" hangingPunct="1">
              <a:lnSpc>
                <a:spcPct val="110000"/>
              </a:lnSpc>
              <a:spcBef>
                <a:spcPct val="0"/>
              </a:spcBef>
              <a:spcAft>
                <a:spcPct val="0"/>
              </a:spcAft>
              <a:defRPr sz="2400" b="1">
                <a:solidFill>
                  <a:schemeClr val="tx2"/>
                </a:solidFill>
                <a:latin typeface="Arial" charset="0"/>
              </a:defRPr>
            </a:lvl4pPr>
            <a:lvl5pPr algn="l" rtl="0" eaLnBrk="1" fontAlgn="base" hangingPunct="1">
              <a:lnSpc>
                <a:spcPct val="110000"/>
              </a:lnSpc>
              <a:spcBef>
                <a:spcPct val="0"/>
              </a:spcBef>
              <a:spcAft>
                <a:spcPct val="0"/>
              </a:spcAft>
              <a:defRPr sz="2400" b="1">
                <a:solidFill>
                  <a:schemeClr val="tx2"/>
                </a:solidFill>
                <a:latin typeface="Arial" charset="0"/>
              </a:defRPr>
            </a:lvl5pPr>
            <a:lvl6pPr marL="457200" algn="l" rtl="0" eaLnBrk="1" fontAlgn="base" hangingPunct="1">
              <a:lnSpc>
                <a:spcPct val="110000"/>
              </a:lnSpc>
              <a:spcBef>
                <a:spcPct val="0"/>
              </a:spcBef>
              <a:spcAft>
                <a:spcPct val="0"/>
              </a:spcAft>
              <a:defRPr sz="2400" b="1">
                <a:solidFill>
                  <a:schemeClr val="tx2"/>
                </a:solidFill>
                <a:latin typeface="Arial" charset="0"/>
              </a:defRPr>
            </a:lvl6pPr>
            <a:lvl7pPr marL="914400" algn="l" rtl="0" eaLnBrk="1" fontAlgn="base" hangingPunct="1">
              <a:lnSpc>
                <a:spcPct val="110000"/>
              </a:lnSpc>
              <a:spcBef>
                <a:spcPct val="0"/>
              </a:spcBef>
              <a:spcAft>
                <a:spcPct val="0"/>
              </a:spcAft>
              <a:defRPr sz="2400" b="1">
                <a:solidFill>
                  <a:schemeClr val="tx2"/>
                </a:solidFill>
                <a:latin typeface="Arial" charset="0"/>
              </a:defRPr>
            </a:lvl7pPr>
            <a:lvl8pPr marL="1371600" algn="l" rtl="0" eaLnBrk="1" fontAlgn="base" hangingPunct="1">
              <a:lnSpc>
                <a:spcPct val="110000"/>
              </a:lnSpc>
              <a:spcBef>
                <a:spcPct val="0"/>
              </a:spcBef>
              <a:spcAft>
                <a:spcPct val="0"/>
              </a:spcAft>
              <a:defRPr sz="2400" b="1">
                <a:solidFill>
                  <a:schemeClr val="tx2"/>
                </a:solidFill>
                <a:latin typeface="Arial" charset="0"/>
              </a:defRPr>
            </a:lvl8pPr>
            <a:lvl9pPr marL="1828800" algn="l" rtl="0" eaLnBrk="1" fontAlgn="base" hangingPunct="1">
              <a:lnSpc>
                <a:spcPct val="110000"/>
              </a:lnSpc>
              <a:spcBef>
                <a:spcPct val="0"/>
              </a:spcBef>
              <a:spcAft>
                <a:spcPct val="0"/>
              </a:spcAft>
              <a:defRPr sz="2400" b="1">
                <a:solidFill>
                  <a:schemeClr val="tx2"/>
                </a:solidFill>
                <a:latin typeface="Arial" charset="0"/>
              </a:defRPr>
            </a:lvl9pPr>
          </a:lstStyle>
          <a:p>
            <a:r>
              <a:rPr lang="de-DE" sz="2000" dirty="0" smtClean="0">
                <a:solidFill>
                  <a:srgbClr val="287EA8"/>
                </a:solidFill>
              </a:rPr>
              <a:t>10. Eckpunkt:</a:t>
            </a:r>
          </a:p>
          <a:p>
            <a:r>
              <a:rPr lang="de-DE" sz="2000" dirty="0" smtClean="0">
                <a:solidFill>
                  <a:srgbClr val="287EA8"/>
                </a:solidFill>
              </a:rPr>
              <a:t>Finanzierung</a:t>
            </a:r>
          </a:p>
        </p:txBody>
      </p:sp>
      <p:sp>
        <p:nvSpPr>
          <p:cNvPr id="7" name="Textfeld 6"/>
          <p:cNvSpPr txBox="1"/>
          <p:nvPr/>
        </p:nvSpPr>
        <p:spPr>
          <a:xfrm>
            <a:off x="372294" y="2246521"/>
            <a:ext cx="8524502" cy="397031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nSpc>
                <a:spcPct val="100000"/>
              </a:lnSpc>
              <a:spcBef>
                <a:spcPts val="0"/>
              </a:spcBef>
              <a:buFont typeface="Arial" pitchFamily="34" charset="0"/>
              <a:buChar char="•"/>
            </a:pPr>
            <a:r>
              <a:rPr lang="de-DE" dirty="0" smtClean="0">
                <a:solidFill>
                  <a:srgbClr val="385242"/>
                </a:solidFill>
              </a:rPr>
              <a:t>Solidarische und paritätische Umlagefinanzierung der Pflegeversicherung bedarfsgerecht durch Bürgerversicherung ausbauen – Bund</a:t>
            </a:r>
          </a:p>
          <a:p>
            <a:pPr>
              <a:lnSpc>
                <a:spcPct val="100000"/>
              </a:lnSpc>
              <a:spcBef>
                <a:spcPts val="0"/>
              </a:spcBef>
            </a:pPr>
            <a:endParaRPr lang="de-DE" dirty="0" smtClean="0">
              <a:solidFill>
                <a:srgbClr val="385242"/>
              </a:solidFill>
            </a:endParaRPr>
          </a:p>
          <a:p>
            <a:pPr marL="285750" indent="-285750">
              <a:lnSpc>
                <a:spcPct val="100000"/>
              </a:lnSpc>
              <a:spcBef>
                <a:spcPts val="0"/>
              </a:spcBef>
              <a:buFont typeface="Arial" pitchFamily="34" charset="0"/>
              <a:buChar char="•"/>
            </a:pPr>
            <a:r>
              <a:rPr lang="de-DE" dirty="0" smtClean="0">
                <a:solidFill>
                  <a:srgbClr val="385242"/>
                </a:solidFill>
              </a:rPr>
              <a:t>Stärkung der Kommunen zur Sicherstellung einer bedarfsgerechten begleitenden Infrastrukturplanung und –realisierung – Bund, Land</a:t>
            </a:r>
          </a:p>
          <a:p>
            <a:pPr>
              <a:lnSpc>
                <a:spcPct val="100000"/>
              </a:lnSpc>
              <a:spcBef>
                <a:spcPts val="0"/>
              </a:spcBef>
            </a:pPr>
            <a:endParaRPr lang="de-DE" dirty="0" smtClean="0">
              <a:solidFill>
                <a:srgbClr val="385242"/>
              </a:solidFill>
            </a:endParaRPr>
          </a:p>
          <a:p>
            <a:pPr marL="285750" indent="-285750">
              <a:lnSpc>
                <a:spcPct val="100000"/>
              </a:lnSpc>
              <a:spcBef>
                <a:spcPts val="0"/>
              </a:spcBef>
              <a:buFont typeface="Arial" pitchFamily="34" charset="0"/>
              <a:buChar char="•"/>
            </a:pPr>
            <a:r>
              <a:rPr lang="de-DE" dirty="0" smtClean="0">
                <a:solidFill>
                  <a:srgbClr val="385242"/>
                </a:solidFill>
              </a:rPr>
              <a:t>Stärkung der pflegegerechten Wohninfrastruktur vor allem im nicht-stationären Bereich durch Anpassung der Wohnungsbauförderung des Bundes und des Landes</a:t>
            </a:r>
          </a:p>
          <a:p>
            <a:pPr marL="285750" indent="-285750">
              <a:lnSpc>
                <a:spcPct val="100000"/>
              </a:lnSpc>
              <a:spcBef>
                <a:spcPts val="0"/>
              </a:spcBef>
              <a:buFont typeface="Arial" pitchFamily="34" charset="0"/>
              <a:buChar char="•"/>
            </a:pPr>
            <a:endParaRPr lang="de-DE" dirty="0">
              <a:solidFill>
                <a:srgbClr val="385242"/>
              </a:solidFill>
            </a:endParaRPr>
          </a:p>
          <a:p>
            <a:pPr marL="285750" indent="-285750">
              <a:lnSpc>
                <a:spcPct val="100000"/>
              </a:lnSpc>
              <a:spcBef>
                <a:spcPts val="0"/>
              </a:spcBef>
              <a:buFont typeface="Arial" pitchFamily="34" charset="0"/>
              <a:buChar char="•"/>
            </a:pPr>
            <a:r>
              <a:rPr lang="de-DE" dirty="0" smtClean="0">
                <a:solidFill>
                  <a:srgbClr val="385242"/>
                </a:solidFill>
              </a:rPr>
              <a:t>PSG II, höhere Zuschüsse für Umbauten, bis zu 4.000 EUR können pro Maßnahme beantragt werden, z.B. Türverbreiterungen, Badumbau </a:t>
            </a:r>
          </a:p>
          <a:p>
            <a:pPr>
              <a:lnSpc>
                <a:spcPct val="100000"/>
              </a:lnSpc>
              <a:spcBef>
                <a:spcPts val="0"/>
              </a:spcBef>
            </a:pPr>
            <a:endParaRPr lang="de-DE" dirty="0" smtClean="0">
              <a:solidFill>
                <a:srgbClr val="385242"/>
              </a:solidFill>
            </a:endParaRPr>
          </a:p>
          <a:p>
            <a:pPr marL="285750" indent="-285750">
              <a:lnSpc>
                <a:spcPct val="100000"/>
              </a:lnSpc>
              <a:spcBef>
                <a:spcPts val="0"/>
              </a:spcBef>
              <a:buFont typeface="Arial" pitchFamily="34" charset="0"/>
              <a:buChar char="•"/>
            </a:pPr>
            <a:r>
              <a:rPr lang="de-DE" dirty="0" smtClean="0">
                <a:solidFill>
                  <a:srgbClr val="385242"/>
                </a:solidFill>
              </a:rPr>
              <a:t>Förderung von Projekten der nicht-stationären Pflege durch das Land</a:t>
            </a:r>
            <a:endParaRPr lang="de-DE" dirty="0">
              <a:solidFill>
                <a:srgbClr val="385242"/>
              </a:solidFill>
            </a:endParaRPr>
          </a:p>
        </p:txBody>
      </p:sp>
      <p:sp>
        <p:nvSpPr>
          <p:cNvPr id="3" name="Pfeil nach rechts 2"/>
          <p:cNvSpPr/>
          <p:nvPr/>
        </p:nvSpPr>
        <p:spPr bwMode="auto">
          <a:xfrm>
            <a:off x="3851920" y="2636912"/>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8884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1"/>
          </p:nvPr>
        </p:nvSpPr>
        <p:spPr/>
        <p:txBody>
          <a:bodyPr/>
          <a:lstStyle/>
          <a:p>
            <a:pPr>
              <a:defRPr/>
            </a:pPr>
            <a:fld id="{EBF70235-C7F8-426D-B320-2FC84A1C1A52}" type="slidenum">
              <a:rPr lang="de-DE" smtClean="0"/>
              <a:pPr>
                <a:defRPr/>
              </a:pPr>
              <a:t>33</a:t>
            </a:fld>
            <a:endParaRPr lang="en-GB"/>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874168"/>
            <a:ext cx="8077201" cy="443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a:spLocks noGrp="1"/>
          </p:cNvSpPr>
          <p:nvPr>
            <p:ph type="title"/>
          </p:nvPr>
        </p:nvSpPr>
        <p:spPr>
          <a:xfrm>
            <a:off x="827584" y="1268760"/>
            <a:ext cx="6696744" cy="533400"/>
          </a:xfrm>
        </p:spPr>
        <p:txBody>
          <a:bodyPr/>
          <a:lstStyle/>
          <a:p>
            <a:pPr algn="ctr"/>
            <a:r>
              <a:rPr lang="de-DE" dirty="0" smtClean="0">
                <a:solidFill>
                  <a:schemeClr val="tx1"/>
                </a:solidFill>
              </a:rPr>
              <a:t>          „Vielen Dank für Ihre Aufmerksamkeit“</a:t>
            </a:r>
            <a:endParaRPr lang="de-DE"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4</a:t>
            </a:fld>
            <a:endParaRPr lang="en-GB"/>
          </a:p>
        </p:txBody>
      </p:sp>
      <p:sp>
        <p:nvSpPr>
          <p:cNvPr id="82" name="Titel 1"/>
          <p:cNvSpPr>
            <a:spLocks noGrp="1"/>
          </p:cNvSpPr>
          <p:nvPr>
            <p:ph type="title"/>
          </p:nvPr>
        </p:nvSpPr>
        <p:spPr>
          <a:xfrm>
            <a:off x="179512" y="476672"/>
            <a:ext cx="8077200" cy="533400"/>
          </a:xfrm>
        </p:spPr>
        <p:txBody>
          <a:bodyPr/>
          <a:lstStyle/>
          <a:p>
            <a:r>
              <a:rPr lang="de-DE" dirty="0" smtClean="0">
                <a:solidFill>
                  <a:srgbClr val="287DA8"/>
                </a:solidFill>
              </a:rPr>
              <a:t>Ausgangslage (2)</a:t>
            </a:r>
            <a:endParaRPr lang="de-DE" dirty="0"/>
          </a:p>
        </p:txBody>
      </p:sp>
      <p:sp>
        <p:nvSpPr>
          <p:cNvPr id="2" name="Rechteck 1"/>
          <p:cNvSpPr/>
          <p:nvPr/>
        </p:nvSpPr>
        <p:spPr>
          <a:xfrm>
            <a:off x="395536" y="3686639"/>
            <a:ext cx="3701752" cy="633507"/>
          </a:xfrm>
          <a:prstGeom prst="rect">
            <a:avLst/>
          </a:prstGeom>
        </p:spPr>
        <p:txBody>
          <a:bodyPr wrap="square">
            <a:spAutoFit/>
          </a:bodyPr>
          <a:lstStyle/>
          <a:p>
            <a:pPr>
              <a:lnSpc>
                <a:spcPct val="100000"/>
              </a:lnSpc>
              <a:spcBef>
                <a:spcPts val="300"/>
              </a:spcBef>
            </a:pPr>
            <a:endParaRPr lang="de-DE" sz="1000" b="1" dirty="0" smtClean="0">
              <a:solidFill>
                <a:schemeClr val="accent5">
                  <a:lumMod val="50000"/>
                </a:schemeClr>
              </a:solidFill>
            </a:endParaRPr>
          </a:p>
          <a:p>
            <a:pPr>
              <a:lnSpc>
                <a:spcPct val="100000"/>
              </a:lnSpc>
              <a:spcBef>
                <a:spcPts val="300"/>
              </a:spcBef>
            </a:pPr>
            <a:endParaRPr lang="de-DE" sz="1000" b="1" dirty="0" smtClean="0">
              <a:solidFill>
                <a:schemeClr val="accent5">
                  <a:lumMod val="50000"/>
                </a:schemeClr>
              </a:solidFill>
            </a:endParaRPr>
          </a:p>
          <a:p>
            <a:pPr>
              <a:lnSpc>
                <a:spcPct val="100000"/>
              </a:lnSpc>
              <a:spcBef>
                <a:spcPts val="200"/>
              </a:spcBef>
            </a:pPr>
            <a:endParaRPr lang="de-DE" sz="1100" dirty="0">
              <a:solidFill>
                <a:srgbClr val="287EA8"/>
              </a:solidFill>
              <a:latin typeface="+mn-lt"/>
            </a:endParaRPr>
          </a:p>
        </p:txBody>
      </p:sp>
      <p:graphicFrame>
        <p:nvGraphicFramePr>
          <p:cNvPr id="7" name="Inhaltsplatzhalter 5"/>
          <p:cNvGraphicFramePr>
            <a:graphicFrameLocks noGrp="1"/>
          </p:cNvGraphicFramePr>
          <p:nvPr>
            <p:ph idx="1"/>
            <p:extLst>
              <p:ext uri="{D42A27DB-BD31-4B8C-83A1-F6EECF244321}">
                <p14:modId xmlns:p14="http://schemas.microsoft.com/office/powerpoint/2010/main" val="2703827333"/>
              </p:ext>
            </p:extLst>
          </p:nvPr>
        </p:nvGraphicFramePr>
        <p:xfrm>
          <a:off x="533400" y="2057400"/>
          <a:ext cx="8077200" cy="38560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eck 2"/>
          <p:cNvSpPr/>
          <p:nvPr/>
        </p:nvSpPr>
        <p:spPr bwMode="auto">
          <a:xfrm>
            <a:off x="2246412" y="1484784"/>
            <a:ext cx="462984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4" name="Rechteck 3"/>
          <p:cNvSpPr/>
          <p:nvPr/>
        </p:nvSpPr>
        <p:spPr bwMode="auto">
          <a:xfrm>
            <a:off x="2051720" y="1556792"/>
            <a:ext cx="4824536" cy="3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r>
              <a:rPr kumimoji="0" lang="de-DE" sz="15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Hochrechnung der Demenzerkrankten, MV 2011-2030</a:t>
            </a:r>
            <a:endParaRPr kumimoji="0" lang="de-DE"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9921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352" y="260648"/>
            <a:ext cx="7658348" cy="533400"/>
          </a:xfrm>
        </p:spPr>
        <p:txBody>
          <a:bodyPr/>
          <a:lstStyle/>
          <a:p>
            <a:pPr marL="361950" indent="-361950"/>
            <a:r>
              <a:rPr lang="de-DE" dirty="0" smtClean="0">
                <a:solidFill>
                  <a:srgbClr val="287EA8"/>
                </a:solidFill>
              </a:rPr>
              <a:t>	</a:t>
            </a:r>
            <a:r>
              <a:rPr lang="de-DE" sz="2000" dirty="0" smtClean="0">
                <a:solidFill>
                  <a:srgbClr val="287EA8"/>
                </a:solidFill>
              </a:rPr>
              <a:t>1. Eckpunkt:</a:t>
            </a:r>
            <a:br>
              <a:rPr lang="de-DE" sz="2000" dirty="0" smtClean="0">
                <a:solidFill>
                  <a:srgbClr val="287EA8"/>
                </a:solidFill>
              </a:rPr>
            </a:br>
            <a:r>
              <a:rPr lang="de-DE" sz="2000" dirty="0" smtClean="0"/>
              <a:t>Leistungsinfrastruktur (1)</a:t>
            </a:r>
            <a:r>
              <a:rPr lang="de-DE" sz="2000" dirty="0">
                <a:solidFill>
                  <a:srgbClr val="AAC5B4">
                    <a:lumMod val="50000"/>
                  </a:srgbClr>
                </a:solidFill>
              </a:rPr>
              <a:t/>
            </a:r>
            <a:br>
              <a:rPr lang="de-DE" sz="2000" dirty="0">
                <a:solidFill>
                  <a:srgbClr val="AAC5B4">
                    <a:lumMod val="50000"/>
                  </a:srgbClr>
                </a:solidFill>
              </a:rPr>
            </a:br>
            <a:r>
              <a:rPr lang="de-DE" dirty="0" smtClean="0">
                <a:solidFill>
                  <a:srgbClr val="287EA8"/>
                </a:solidFill>
              </a:rPr>
              <a:t>  </a:t>
            </a:r>
            <a:br>
              <a:rPr lang="de-DE" dirty="0" smtClean="0">
                <a:solidFill>
                  <a:srgbClr val="287EA8"/>
                </a:solidFill>
              </a:rPr>
            </a:br>
            <a:r>
              <a:rPr lang="de-DE" dirty="0" smtClean="0">
                <a:solidFill>
                  <a:schemeClr val="accent5">
                    <a:lumMod val="50000"/>
                  </a:schemeClr>
                </a:solidFill>
              </a:rPr>
              <a:t> </a:t>
            </a:r>
            <a:br>
              <a:rPr lang="de-DE" dirty="0" smtClean="0">
                <a:solidFill>
                  <a:schemeClr val="accent5">
                    <a:lumMod val="50000"/>
                  </a:schemeClr>
                </a:solidFill>
              </a:rPr>
            </a:br>
            <a:endParaRPr lang="de-DE" dirty="0"/>
          </a:p>
        </p:txBody>
      </p:sp>
      <p:sp>
        <p:nvSpPr>
          <p:cNvPr id="3" name="Inhaltsplatzhalter 2"/>
          <p:cNvSpPr>
            <a:spLocks noGrp="1"/>
          </p:cNvSpPr>
          <p:nvPr>
            <p:ph idx="1"/>
          </p:nvPr>
        </p:nvSpPr>
        <p:spPr>
          <a:xfrm>
            <a:off x="395536" y="1333500"/>
            <a:ext cx="8215064" cy="4831804"/>
          </a:xfrm>
          <a:noFill/>
          <a:ln>
            <a:solidFill>
              <a:srgbClr val="71AE6C"/>
            </a:solidFill>
          </a:ln>
        </p:spPr>
        <p:style>
          <a:lnRef idx="2">
            <a:schemeClr val="accent6"/>
          </a:lnRef>
          <a:fillRef idx="1">
            <a:schemeClr val="lt1"/>
          </a:fillRef>
          <a:effectRef idx="0">
            <a:schemeClr val="accent6"/>
          </a:effectRef>
          <a:fontRef idx="minor">
            <a:schemeClr val="dk1"/>
          </a:fontRef>
        </p:style>
        <p:txBody>
          <a:bodyPr/>
          <a:lstStyle/>
          <a:p>
            <a:pPr marL="1166813" lvl="0" indent="-1166813">
              <a:lnSpc>
                <a:spcPct val="100000"/>
              </a:lnSpc>
              <a:spcBef>
                <a:spcPts val="400"/>
              </a:spcBef>
              <a:buClr>
                <a:srgbClr val="287DA8"/>
              </a:buClr>
            </a:pPr>
            <a:r>
              <a:rPr lang="de-DE" sz="1600" u="sng" dirty="0" smtClean="0">
                <a:solidFill>
                  <a:srgbClr val="AAC5B4">
                    <a:lumMod val="50000"/>
                  </a:srgbClr>
                </a:solidFill>
              </a:rPr>
              <a:t>Rechtslage:</a:t>
            </a:r>
            <a:r>
              <a:rPr lang="de-DE" sz="1600" dirty="0" smtClean="0">
                <a:solidFill>
                  <a:srgbClr val="AAC5B4">
                    <a:lumMod val="50000"/>
                  </a:srgbClr>
                </a:solidFill>
              </a:rPr>
              <a:t>  § 9 SGB XI – „Die Länder sind verantwortlich für die Vorhaltung                    einer leistungsfähigen, zahlenmäßig ausreichenden und wirtschaftlichen pflegerischen Versorgungsstruktur.“ </a:t>
            </a:r>
          </a:p>
          <a:p>
            <a:pPr marL="0" lvl="0" indent="0">
              <a:lnSpc>
                <a:spcPct val="100000"/>
              </a:lnSpc>
              <a:spcBef>
                <a:spcPts val="400"/>
              </a:spcBef>
              <a:buClr>
                <a:srgbClr val="287DA8"/>
              </a:buClr>
            </a:pPr>
            <a:endParaRPr lang="de-DE" sz="1600" dirty="0" smtClean="0">
              <a:solidFill>
                <a:srgbClr val="AAC5B4">
                  <a:lumMod val="50000"/>
                </a:srgbClr>
              </a:solidFill>
            </a:endParaRPr>
          </a:p>
          <a:p>
            <a:pPr marL="0" lvl="0" indent="0">
              <a:lnSpc>
                <a:spcPct val="100000"/>
              </a:lnSpc>
              <a:spcBef>
                <a:spcPts val="400"/>
              </a:spcBef>
              <a:buClr>
                <a:srgbClr val="287DA8"/>
              </a:buClr>
            </a:pPr>
            <a:endParaRPr lang="de-DE" sz="1600" dirty="0">
              <a:solidFill>
                <a:srgbClr val="AAC5B4">
                  <a:lumMod val="50000"/>
                </a:srgbClr>
              </a:solidFill>
            </a:endParaRPr>
          </a:p>
          <a:p>
            <a:pPr marL="0" lvl="0" indent="0">
              <a:lnSpc>
                <a:spcPct val="100000"/>
              </a:lnSpc>
              <a:spcBef>
                <a:spcPts val="400"/>
              </a:spcBef>
              <a:buClr>
                <a:srgbClr val="287DA8"/>
              </a:buClr>
            </a:pPr>
            <a:endParaRPr lang="de-DE" sz="1600" dirty="0" smtClean="0">
              <a:solidFill>
                <a:srgbClr val="AAC5B4">
                  <a:lumMod val="50000"/>
                </a:srgbClr>
              </a:solidFill>
            </a:endParaRPr>
          </a:p>
          <a:p>
            <a:pPr marL="177800" lvl="0" indent="-177800">
              <a:lnSpc>
                <a:spcPct val="100000"/>
              </a:lnSpc>
              <a:spcBef>
                <a:spcPts val="400"/>
              </a:spcBef>
              <a:buClr>
                <a:srgbClr val="287DA8"/>
              </a:buClr>
              <a:buFont typeface="Wingdings" pitchFamily="2" charset="2"/>
              <a:buChar char="§"/>
            </a:pPr>
            <a:r>
              <a:rPr lang="de-DE" sz="1600" dirty="0" smtClean="0">
                <a:solidFill>
                  <a:srgbClr val="AAC5B4">
                    <a:lumMod val="50000"/>
                  </a:srgbClr>
                </a:solidFill>
              </a:rPr>
              <a:t>1995 bis 2003 – </a:t>
            </a:r>
            <a:r>
              <a:rPr lang="de-DE" sz="1600" dirty="0" smtClean="0">
                <a:solidFill>
                  <a:srgbClr val="AAC5B4">
                    <a:lumMod val="50000"/>
                  </a:srgbClr>
                </a:solidFill>
              </a:rPr>
              <a:t>Investitionsförderung, </a:t>
            </a:r>
            <a:endParaRPr lang="de-DE" sz="1600" dirty="0" smtClean="0">
              <a:solidFill>
                <a:srgbClr val="AAC5B4">
                  <a:lumMod val="50000"/>
                </a:srgbClr>
              </a:solidFill>
            </a:endParaRPr>
          </a:p>
          <a:p>
            <a:pPr marL="0" lvl="0" indent="0">
              <a:lnSpc>
                <a:spcPct val="100000"/>
              </a:lnSpc>
              <a:spcBef>
                <a:spcPts val="400"/>
              </a:spcBef>
              <a:buClr>
                <a:srgbClr val="287DA8"/>
              </a:buClr>
            </a:pPr>
            <a:r>
              <a:rPr lang="de-DE" sz="1600" dirty="0">
                <a:solidFill>
                  <a:srgbClr val="AAC5B4">
                    <a:lumMod val="50000"/>
                  </a:srgbClr>
                </a:solidFill>
              </a:rPr>
              <a:t>	</a:t>
            </a:r>
            <a:r>
              <a:rPr lang="de-DE" sz="1600" dirty="0" smtClean="0">
                <a:solidFill>
                  <a:srgbClr val="AAC5B4">
                    <a:lumMod val="50000"/>
                  </a:srgbClr>
                </a:solidFill>
              </a:rPr>
              <a:t>             Pflegeeinrichtungen 100%</a:t>
            </a:r>
          </a:p>
          <a:p>
            <a:pPr marL="177800" lvl="0" indent="-177800">
              <a:lnSpc>
                <a:spcPct val="100000"/>
              </a:lnSpc>
              <a:spcBef>
                <a:spcPts val="400"/>
              </a:spcBef>
              <a:buClr>
                <a:srgbClr val="287DA8"/>
              </a:buClr>
              <a:buFont typeface="Wingdings" pitchFamily="2" charset="2"/>
              <a:buChar char="§"/>
            </a:pPr>
            <a:r>
              <a:rPr lang="de-DE" sz="1600" dirty="0" smtClean="0">
                <a:solidFill>
                  <a:schemeClr val="accent5">
                    <a:lumMod val="50000"/>
                  </a:schemeClr>
                </a:solidFill>
              </a:rPr>
              <a:t>seit </a:t>
            </a:r>
            <a:r>
              <a:rPr lang="de-DE" sz="1600" dirty="0">
                <a:solidFill>
                  <a:schemeClr val="accent5">
                    <a:lumMod val="50000"/>
                  </a:schemeClr>
                </a:solidFill>
              </a:rPr>
              <a:t>2004 </a:t>
            </a:r>
            <a:r>
              <a:rPr lang="de-DE" sz="1600" dirty="0" smtClean="0">
                <a:solidFill>
                  <a:schemeClr val="accent5">
                    <a:lumMod val="50000"/>
                  </a:schemeClr>
                </a:solidFill>
              </a:rPr>
              <a:t>        – </a:t>
            </a:r>
            <a:r>
              <a:rPr lang="de-DE" sz="1600" dirty="0">
                <a:solidFill>
                  <a:schemeClr val="accent5">
                    <a:lumMod val="50000"/>
                  </a:schemeClr>
                </a:solidFill>
              </a:rPr>
              <a:t>Förderung ambulanter und teilstationärer Pflege </a:t>
            </a:r>
            <a:r>
              <a:rPr lang="de-DE" sz="1600" dirty="0" smtClean="0">
                <a:solidFill>
                  <a:schemeClr val="accent5">
                    <a:lumMod val="50000"/>
                  </a:schemeClr>
                </a:solidFill>
              </a:rPr>
              <a:t>(§§ </a:t>
            </a:r>
            <a:r>
              <a:rPr lang="de-DE" sz="1600" dirty="0">
                <a:solidFill>
                  <a:schemeClr val="accent5">
                    <a:lumMod val="50000"/>
                  </a:schemeClr>
                </a:solidFill>
              </a:rPr>
              <a:t>6</a:t>
            </a:r>
            <a:r>
              <a:rPr lang="de-DE" sz="1600" dirty="0" smtClean="0">
                <a:solidFill>
                  <a:schemeClr val="accent5">
                    <a:lumMod val="50000"/>
                  </a:schemeClr>
                </a:solidFill>
              </a:rPr>
              <a:t>, 7, 8 LPflegeG) </a:t>
            </a:r>
          </a:p>
          <a:p>
            <a:pPr marL="177800" lvl="0" indent="-177800">
              <a:lnSpc>
                <a:spcPct val="100000"/>
              </a:lnSpc>
              <a:spcBef>
                <a:spcPts val="400"/>
              </a:spcBef>
              <a:buClr>
                <a:srgbClr val="287DA8"/>
              </a:buClr>
              <a:buFont typeface="Wingdings" pitchFamily="2" charset="2"/>
              <a:buChar char="§"/>
            </a:pPr>
            <a:r>
              <a:rPr lang="de-DE" sz="1600" dirty="0" smtClean="0">
                <a:solidFill>
                  <a:schemeClr val="accent5">
                    <a:lumMod val="50000"/>
                  </a:schemeClr>
                </a:solidFill>
              </a:rPr>
              <a:t>2004 bis </a:t>
            </a:r>
            <a:r>
              <a:rPr lang="de-DE" sz="1600" dirty="0">
                <a:solidFill>
                  <a:schemeClr val="accent5">
                    <a:lumMod val="50000"/>
                  </a:schemeClr>
                </a:solidFill>
              </a:rPr>
              <a:t>2012 – </a:t>
            </a:r>
            <a:r>
              <a:rPr lang="de-DE" sz="1600" dirty="0" smtClean="0">
                <a:solidFill>
                  <a:schemeClr val="accent5">
                    <a:lumMod val="50000"/>
                  </a:schemeClr>
                </a:solidFill>
              </a:rPr>
              <a:t>Einführung Pflegewohngeld (unbefristeter Besitzstand) </a:t>
            </a:r>
          </a:p>
          <a:p>
            <a:pPr marL="177800" indent="-177800">
              <a:lnSpc>
                <a:spcPct val="100000"/>
              </a:lnSpc>
              <a:spcBef>
                <a:spcPts val="400"/>
              </a:spcBef>
              <a:buClr>
                <a:srgbClr val="287DA8"/>
              </a:buClr>
              <a:buFont typeface="Wingdings" pitchFamily="2" charset="2"/>
              <a:buChar char="§"/>
            </a:pPr>
            <a:r>
              <a:rPr lang="de-DE" sz="1600" dirty="0">
                <a:solidFill>
                  <a:schemeClr val="accent5">
                    <a:lumMod val="50000"/>
                  </a:schemeClr>
                </a:solidFill>
              </a:rPr>
              <a:t>seit </a:t>
            </a:r>
            <a:r>
              <a:rPr lang="de-DE" sz="1600" dirty="0" smtClean="0">
                <a:solidFill>
                  <a:schemeClr val="accent5">
                    <a:lumMod val="50000"/>
                  </a:schemeClr>
                </a:solidFill>
              </a:rPr>
              <a:t>2006         </a:t>
            </a:r>
            <a:r>
              <a:rPr lang="de-DE" sz="1600" dirty="0">
                <a:solidFill>
                  <a:schemeClr val="accent5">
                    <a:lumMod val="50000"/>
                  </a:schemeClr>
                </a:solidFill>
              </a:rPr>
              <a:t>– Förderung niedrigschwelliger Betreuungsangebote </a:t>
            </a:r>
            <a:r>
              <a:rPr lang="de-DE" sz="1600" dirty="0" smtClean="0">
                <a:solidFill>
                  <a:schemeClr val="accent5">
                    <a:lumMod val="50000"/>
                  </a:schemeClr>
                </a:solidFill>
              </a:rPr>
              <a:t>und Modellprojekte 	              zur </a:t>
            </a:r>
            <a:r>
              <a:rPr lang="de-DE" sz="1600" dirty="0">
                <a:solidFill>
                  <a:schemeClr val="accent5">
                    <a:lumMod val="50000"/>
                  </a:schemeClr>
                </a:solidFill>
              </a:rPr>
              <a:t>Erprobung neuer </a:t>
            </a:r>
            <a:r>
              <a:rPr lang="de-DE" sz="1600" dirty="0" smtClean="0">
                <a:solidFill>
                  <a:schemeClr val="accent5">
                    <a:lumMod val="50000"/>
                  </a:schemeClr>
                </a:solidFill>
              </a:rPr>
              <a:t>Versorgungskonzepte und –strukturen, 		              insbesondere </a:t>
            </a:r>
            <a:r>
              <a:rPr lang="de-DE" sz="1600" dirty="0">
                <a:solidFill>
                  <a:schemeClr val="accent5">
                    <a:lumMod val="50000"/>
                  </a:schemeClr>
                </a:solidFill>
              </a:rPr>
              <a:t>für </a:t>
            </a:r>
            <a:r>
              <a:rPr lang="de-DE" sz="1600" dirty="0" smtClean="0">
                <a:solidFill>
                  <a:schemeClr val="accent5">
                    <a:lumMod val="50000"/>
                  </a:schemeClr>
                </a:solidFill>
              </a:rPr>
              <a:t>Demenzkranke </a:t>
            </a:r>
            <a:br>
              <a:rPr lang="de-DE" sz="1600" dirty="0" smtClean="0">
                <a:solidFill>
                  <a:schemeClr val="accent5">
                    <a:lumMod val="50000"/>
                  </a:schemeClr>
                </a:solidFill>
              </a:rPr>
            </a:br>
            <a:r>
              <a:rPr lang="de-DE" sz="1600" dirty="0" smtClean="0">
                <a:solidFill>
                  <a:schemeClr val="accent5">
                    <a:lumMod val="50000"/>
                  </a:schemeClr>
                </a:solidFill>
              </a:rPr>
              <a:t>	              (§ </a:t>
            </a:r>
            <a:r>
              <a:rPr lang="de-DE" sz="1600" dirty="0">
                <a:solidFill>
                  <a:schemeClr val="accent5">
                    <a:lumMod val="50000"/>
                  </a:schemeClr>
                </a:solidFill>
              </a:rPr>
              <a:t>45c SGB XI) </a:t>
            </a:r>
            <a:r>
              <a:rPr lang="de-DE" sz="1600" dirty="0" smtClean="0">
                <a:solidFill>
                  <a:schemeClr val="accent5">
                    <a:lumMod val="50000"/>
                  </a:schemeClr>
                </a:solidFill>
              </a:rPr>
              <a:t> – </a:t>
            </a:r>
            <a:r>
              <a:rPr lang="de-DE" sz="1600" dirty="0">
                <a:solidFill>
                  <a:schemeClr val="accent5">
                    <a:lumMod val="50000"/>
                  </a:schemeClr>
                </a:solidFill>
              </a:rPr>
              <a:t>Entlastung pflegender </a:t>
            </a:r>
            <a:r>
              <a:rPr lang="de-DE" sz="1600" dirty="0" smtClean="0">
                <a:solidFill>
                  <a:schemeClr val="accent5">
                    <a:lumMod val="50000"/>
                  </a:schemeClr>
                </a:solidFill>
              </a:rPr>
              <a:t>Angehöriger</a:t>
            </a:r>
          </a:p>
          <a:p>
            <a:pPr marL="0" lvl="1" indent="0">
              <a:lnSpc>
                <a:spcPct val="100000"/>
              </a:lnSpc>
              <a:spcBef>
                <a:spcPts val="400"/>
              </a:spcBef>
              <a:buClr>
                <a:srgbClr val="287DA8"/>
              </a:buClr>
              <a:buNone/>
            </a:pPr>
            <a:r>
              <a:rPr lang="de-DE" sz="1600" dirty="0" smtClean="0">
                <a:solidFill>
                  <a:schemeClr val="accent5">
                    <a:lumMod val="50000"/>
                  </a:schemeClr>
                </a:solidFill>
              </a:rPr>
              <a:t>     seit 2011 </a:t>
            </a:r>
            <a:r>
              <a:rPr lang="de-DE" dirty="0" smtClean="0">
                <a:solidFill>
                  <a:schemeClr val="accent5">
                    <a:lumMod val="50000"/>
                  </a:schemeClr>
                </a:solidFill>
              </a:rPr>
              <a:t>     – </a:t>
            </a:r>
            <a:r>
              <a:rPr lang="de-DE" sz="1600" dirty="0">
                <a:solidFill>
                  <a:schemeClr val="accent5">
                    <a:lumMod val="50000"/>
                  </a:schemeClr>
                </a:solidFill>
              </a:rPr>
              <a:t>Erweiterung um Förderung ehrenamtlicher Strukturen und der                      </a:t>
            </a:r>
          </a:p>
          <a:p>
            <a:pPr marL="196850" lvl="2" indent="0">
              <a:lnSpc>
                <a:spcPct val="100000"/>
              </a:lnSpc>
              <a:spcBef>
                <a:spcPts val="400"/>
              </a:spcBef>
              <a:buClr>
                <a:srgbClr val="287DA8"/>
              </a:buClr>
              <a:buNone/>
            </a:pPr>
            <a:r>
              <a:rPr lang="de-DE" dirty="0">
                <a:solidFill>
                  <a:schemeClr val="accent5">
                    <a:lumMod val="50000"/>
                  </a:schemeClr>
                </a:solidFill>
              </a:rPr>
              <a:t>                         </a:t>
            </a:r>
            <a:r>
              <a:rPr lang="de-DE" dirty="0" smtClean="0">
                <a:solidFill>
                  <a:schemeClr val="accent5">
                    <a:lumMod val="50000"/>
                  </a:schemeClr>
                </a:solidFill>
              </a:rPr>
              <a:t> Selbsthilfe </a:t>
            </a:r>
            <a:r>
              <a:rPr lang="de-DE" dirty="0">
                <a:solidFill>
                  <a:schemeClr val="accent5">
                    <a:lumMod val="50000"/>
                  </a:schemeClr>
                </a:solidFill>
              </a:rPr>
              <a:t>( § 45d SGB XI)</a:t>
            </a:r>
          </a:p>
          <a:p>
            <a:pPr marL="463550" lvl="3" indent="0">
              <a:lnSpc>
                <a:spcPct val="100000"/>
              </a:lnSpc>
              <a:spcBef>
                <a:spcPts val="400"/>
              </a:spcBef>
              <a:buClr>
                <a:srgbClr val="287DA8"/>
              </a:buClr>
              <a:buNone/>
            </a:pPr>
            <a:endParaRPr lang="de-DE" dirty="0" smtClean="0">
              <a:solidFill>
                <a:schemeClr val="accent5">
                  <a:lumMod val="50000"/>
                </a:schemeClr>
              </a:solidFill>
            </a:endParaRPr>
          </a:p>
          <a:p>
            <a:pPr marL="463550" lvl="3" indent="0">
              <a:lnSpc>
                <a:spcPct val="100000"/>
              </a:lnSpc>
              <a:spcBef>
                <a:spcPts val="400"/>
              </a:spcBef>
              <a:buClr>
                <a:srgbClr val="287DA8"/>
              </a:buClr>
              <a:buNone/>
            </a:pPr>
            <a:endParaRPr lang="de-DE" dirty="0">
              <a:solidFill>
                <a:schemeClr val="accent5">
                  <a:lumMod val="50000"/>
                </a:schemeClr>
              </a:solidFill>
            </a:endParaRPr>
          </a:p>
          <a:p>
            <a:pPr marL="463550" lvl="3" indent="0">
              <a:lnSpc>
                <a:spcPct val="100000"/>
              </a:lnSpc>
              <a:spcBef>
                <a:spcPts val="400"/>
              </a:spcBef>
              <a:buClr>
                <a:srgbClr val="287DA8"/>
              </a:buClr>
              <a:buNone/>
            </a:pPr>
            <a:endParaRPr lang="de-DE" dirty="0" smtClean="0">
              <a:solidFill>
                <a:schemeClr val="accent5">
                  <a:lumMod val="50000"/>
                </a:schemeClr>
              </a:solidFill>
            </a:endParaRPr>
          </a:p>
          <a:p>
            <a:pPr marL="463550" lvl="3" indent="0">
              <a:lnSpc>
                <a:spcPct val="100000"/>
              </a:lnSpc>
              <a:spcBef>
                <a:spcPts val="400"/>
              </a:spcBef>
              <a:buClr>
                <a:srgbClr val="287DA8"/>
              </a:buClr>
              <a:buNone/>
            </a:pPr>
            <a:endParaRPr lang="de-DE" dirty="0">
              <a:solidFill>
                <a:schemeClr val="accent5">
                  <a:lumMod val="50000"/>
                </a:schemeClr>
              </a:solidFill>
            </a:endParaRPr>
          </a:p>
          <a:p>
            <a:pPr marL="463550" lvl="3" indent="0">
              <a:lnSpc>
                <a:spcPct val="100000"/>
              </a:lnSpc>
              <a:spcBef>
                <a:spcPts val="400"/>
              </a:spcBef>
              <a:buClr>
                <a:srgbClr val="287DA8"/>
              </a:buClr>
              <a:buNone/>
            </a:pPr>
            <a:endParaRPr lang="de-DE" dirty="0" smtClean="0">
              <a:solidFill>
                <a:schemeClr val="accent5">
                  <a:lumMod val="50000"/>
                </a:schemeClr>
              </a:solidFill>
            </a:endParaRPr>
          </a:p>
          <a:p>
            <a:pPr marL="463550" lvl="3" indent="0">
              <a:lnSpc>
                <a:spcPct val="100000"/>
              </a:lnSpc>
              <a:spcBef>
                <a:spcPts val="400"/>
              </a:spcBef>
              <a:buClr>
                <a:srgbClr val="287DA8"/>
              </a:buClr>
              <a:buNone/>
            </a:pPr>
            <a:endParaRPr lang="de-DE" dirty="0">
              <a:solidFill>
                <a:schemeClr val="accent5">
                  <a:lumMod val="50000"/>
                </a:schemeClr>
              </a:solidFill>
            </a:endParaRPr>
          </a:p>
          <a:p>
            <a:pPr marL="463550" lvl="3" indent="0">
              <a:lnSpc>
                <a:spcPct val="100000"/>
              </a:lnSpc>
              <a:spcBef>
                <a:spcPts val="400"/>
              </a:spcBef>
              <a:buClr>
                <a:srgbClr val="287DA8"/>
              </a:buClr>
              <a:buNone/>
            </a:pPr>
            <a:endParaRPr lang="de-DE" dirty="0">
              <a:solidFill>
                <a:schemeClr val="accent5">
                  <a:lumMod val="50000"/>
                </a:schemeClr>
              </a:solidFill>
            </a:endParaRPr>
          </a:p>
          <a:p>
            <a:pPr marL="177800" lvl="0" indent="-177800">
              <a:lnSpc>
                <a:spcPct val="100000"/>
              </a:lnSpc>
              <a:spcBef>
                <a:spcPts val="400"/>
              </a:spcBef>
              <a:buClr>
                <a:srgbClr val="287DA8"/>
              </a:buClr>
              <a:buFont typeface="Wingdings" pitchFamily="2" charset="2"/>
              <a:buChar char="§"/>
            </a:pPr>
            <a:endParaRPr lang="de-DE" sz="800" dirty="0" smtClean="0">
              <a:solidFill>
                <a:schemeClr val="accent5">
                  <a:lumMod val="50000"/>
                </a:schemeClr>
              </a:solidFill>
            </a:endParaRPr>
          </a:p>
          <a:p>
            <a:pPr marL="0" lvl="0" indent="0">
              <a:lnSpc>
                <a:spcPct val="100000"/>
              </a:lnSpc>
              <a:spcBef>
                <a:spcPts val="400"/>
              </a:spcBef>
              <a:buClr>
                <a:srgbClr val="287DA8"/>
              </a:buClr>
            </a:pPr>
            <a:endParaRPr lang="de-DE" sz="2000" dirty="0" smtClean="0">
              <a:solidFill>
                <a:srgbClr val="C00000"/>
              </a:solidFill>
            </a:endParaRPr>
          </a:p>
          <a:p>
            <a:pPr marL="177800" lvl="0" indent="-177800">
              <a:lnSpc>
                <a:spcPct val="100000"/>
              </a:lnSpc>
              <a:spcBef>
                <a:spcPts val="600"/>
              </a:spcBef>
              <a:buClr>
                <a:srgbClr val="287DA8"/>
              </a:buClr>
              <a:buFont typeface="Wingdings" pitchFamily="2" charset="2"/>
              <a:buChar char="§"/>
            </a:pPr>
            <a:endParaRPr lang="de-DE" sz="1400" dirty="0">
              <a:solidFill>
                <a:schemeClr val="accent5">
                  <a:lumMod val="50000"/>
                </a:schemeClr>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5</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060848"/>
            <a:ext cx="2304256" cy="132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746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3126"/>
            <a:ext cx="7292156" cy="533400"/>
          </a:xfrm>
        </p:spPr>
        <p:txBody>
          <a:bodyPr/>
          <a:lstStyle/>
          <a:p>
            <a:pPr marL="88900" lvl="0" indent="-88900"/>
            <a:r>
              <a:rPr lang="de-DE" dirty="0" smtClean="0">
                <a:solidFill>
                  <a:srgbClr val="287EA8"/>
                </a:solidFill>
              </a:rPr>
              <a:t> 1. </a:t>
            </a:r>
            <a:r>
              <a:rPr lang="de-DE" sz="2000" dirty="0">
                <a:solidFill>
                  <a:srgbClr val="287EA8"/>
                </a:solidFill>
              </a:rPr>
              <a:t>Eckpunkt</a:t>
            </a:r>
            <a:r>
              <a:rPr lang="de-DE" dirty="0" smtClean="0">
                <a:solidFill>
                  <a:srgbClr val="287EA8"/>
                </a:solidFill>
              </a:rPr>
              <a:t>: </a:t>
            </a:r>
            <a:br>
              <a:rPr lang="de-DE" dirty="0" smtClean="0">
                <a:solidFill>
                  <a:srgbClr val="287EA8"/>
                </a:solidFill>
              </a:rPr>
            </a:br>
            <a:r>
              <a:rPr lang="de-DE" sz="2000" dirty="0" smtClean="0">
                <a:solidFill>
                  <a:srgbClr val="287DA8"/>
                </a:solidFill>
              </a:rPr>
              <a:t>Leistungsinfrastruktur</a:t>
            </a:r>
            <a:r>
              <a:rPr lang="de-DE" dirty="0" smtClean="0">
                <a:solidFill>
                  <a:srgbClr val="287DA8"/>
                </a:solidFill>
              </a:rPr>
              <a:t> </a:t>
            </a:r>
            <a:r>
              <a:rPr lang="de-DE" sz="2000" dirty="0" smtClean="0">
                <a:solidFill>
                  <a:srgbClr val="287DA8"/>
                </a:solidFill>
              </a:rPr>
              <a:t>(2)</a:t>
            </a:r>
            <a:endParaRPr lang="de-DE" sz="2000" dirty="0"/>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6</a:t>
            </a:fld>
            <a:endParaRPr lang="en-GB"/>
          </a:p>
        </p:txBody>
      </p:sp>
      <p:sp>
        <p:nvSpPr>
          <p:cNvPr id="6" name="Textfeld 5"/>
          <p:cNvSpPr txBox="1"/>
          <p:nvPr/>
        </p:nvSpPr>
        <p:spPr>
          <a:xfrm>
            <a:off x="543868" y="1501245"/>
            <a:ext cx="7776864" cy="3862596"/>
          </a:xfrm>
          <a:prstGeom prst="rect">
            <a:avLst/>
          </a:prstGeom>
          <a:noFill/>
          <a:ln>
            <a:solidFill>
              <a:srgbClr val="00B050"/>
            </a:solidFill>
          </a:ln>
        </p:spPr>
        <p:txBody>
          <a:bodyPr wrap="square" rtlCol="0">
            <a:spAutoFit/>
          </a:bodyPr>
          <a:lstStyle/>
          <a:p>
            <a:pPr marL="285750" lvl="0" indent="-285750">
              <a:buFont typeface="Arial" panose="020B0604020202020204" pitchFamily="34" charset="0"/>
              <a:buChar char="•"/>
            </a:pPr>
            <a:r>
              <a:rPr lang="de-DE" dirty="0">
                <a:solidFill>
                  <a:schemeClr val="accent5">
                    <a:lumMod val="50000"/>
                  </a:schemeClr>
                </a:solidFill>
              </a:rPr>
              <a:t>seit 2010  </a:t>
            </a:r>
            <a:r>
              <a:rPr lang="de-DE" dirty="0" smtClean="0">
                <a:solidFill>
                  <a:schemeClr val="accent5">
                    <a:lumMod val="50000"/>
                  </a:schemeClr>
                </a:solidFill>
              </a:rPr>
              <a:t> – </a:t>
            </a:r>
            <a:r>
              <a:rPr lang="de-DE" dirty="0">
                <a:solidFill>
                  <a:schemeClr val="accent5">
                    <a:lumMod val="50000"/>
                  </a:schemeClr>
                </a:solidFill>
              </a:rPr>
              <a:t>Pflegestützpunkte</a:t>
            </a:r>
          </a:p>
          <a:p>
            <a:pPr marL="285750" lvl="0" indent="-285750">
              <a:buFont typeface="Arial" panose="020B0604020202020204" pitchFamily="34" charset="0"/>
              <a:buChar char="•"/>
            </a:pPr>
            <a:r>
              <a:rPr lang="de-DE" dirty="0" smtClean="0">
                <a:solidFill>
                  <a:schemeClr val="accent5">
                    <a:lumMod val="50000"/>
                  </a:schemeClr>
                </a:solidFill>
                <a:latin typeface="+mn-lt"/>
              </a:rPr>
              <a:t>seit 2013   – Stärkung der Kommunen zur Etablierung einer integrierten 	           Pflegesozialplanung, Modellprojekte zur Weiterentwicklung 	           von ambulanten und teilstationären Pflegeangeboten</a:t>
            </a:r>
          </a:p>
          <a:p>
            <a:pPr marL="285750" lvl="0" indent="-285750">
              <a:buFont typeface="Arial" panose="020B0604020202020204" pitchFamily="34" charset="0"/>
              <a:buChar char="•"/>
            </a:pPr>
            <a:r>
              <a:rPr lang="de-DE" dirty="0" smtClean="0">
                <a:solidFill>
                  <a:schemeClr val="accent5">
                    <a:lumMod val="50000"/>
                  </a:schemeClr>
                </a:solidFill>
                <a:latin typeface="+mn-lt"/>
              </a:rPr>
              <a:t> </a:t>
            </a:r>
            <a:r>
              <a:rPr lang="de-DE" dirty="0" smtClean="0">
                <a:solidFill>
                  <a:schemeClr val="accent5">
                    <a:lumMod val="50000"/>
                  </a:schemeClr>
                </a:solidFill>
              </a:rPr>
              <a:t>seit </a:t>
            </a:r>
            <a:r>
              <a:rPr lang="de-DE" dirty="0">
                <a:solidFill>
                  <a:schemeClr val="accent5">
                    <a:lumMod val="50000"/>
                  </a:schemeClr>
                </a:solidFill>
              </a:rPr>
              <a:t>2013   – Landesförderung nur bei „Bezahlung nach Tarif“</a:t>
            </a:r>
          </a:p>
          <a:p>
            <a:pPr marL="285750" lvl="0" indent="-285750">
              <a:buFont typeface="Wingdings" pitchFamily="2" charset="2"/>
              <a:buChar char="§"/>
            </a:pPr>
            <a:endParaRPr lang="de-DE" dirty="0">
              <a:solidFill>
                <a:schemeClr val="accent5">
                  <a:lumMod val="50000"/>
                </a:schemeClr>
              </a:solidFill>
            </a:endParaRPr>
          </a:p>
          <a:p>
            <a:pPr lvl="0"/>
            <a:r>
              <a:rPr lang="de-DE" b="1" dirty="0" smtClean="0">
                <a:solidFill>
                  <a:schemeClr val="accent5">
                    <a:lumMod val="50000"/>
                  </a:schemeClr>
                </a:solidFill>
              </a:rPr>
              <a:t>Ziel: </a:t>
            </a:r>
          </a:p>
          <a:p>
            <a:pPr lvl="0"/>
            <a:r>
              <a:rPr lang="de-DE" dirty="0" smtClean="0">
                <a:solidFill>
                  <a:schemeClr val="accent5">
                    <a:lumMod val="50000"/>
                  </a:schemeClr>
                </a:solidFill>
              </a:rPr>
              <a:t>Ein Mix aus ambulanter, teilstationärer und stationärer Pflege, der es den Menschen ermöglicht, möglichst lange im gewohnten häuslichen Umfeld zu </a:t>
            </a:r>
            <a:r>
              <a:rPr lang="de-DE" dirty="0" smtClean="0">
                <a:solidFill>
                  <a:schemeClr val="accent5">
                    <a:lumMod val="50000"/>
                  </a:schemeClr>
                </a:solidFill>
              </a:rPr>
              <a:t>bleiben.</a:t>
            </a:r>
            <a:endParaRPr lang="de-DE" dirty="0">
              <a:solidFill>
                <a:schemeClr val="accent5">
                  <a:lumMod val="50000"/>
                </a:schemeClr>
              </a:solidFill>
            </a:endParaRPr>
          </a:p>
        </p:txBody>
      </p:sp>
      <p:sp>
        <p:nvSpPr>
          <p:cNvPr id="7" name="Pfeil nach rechts 6"/>
          <p:cNvSpPr/>
          <p:nvPr/>
        </p:nvSpPr>
        <p:spPr bwMode="auto">
          <a:xfrm>
            <a:off x="5364088" y="292494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2" name="Pfeil nach rechts 11"/>
          <p:cNvSpPr/>
          <p:nvPr/>
        </p:nvSpPr>
        <p:spPr bwMode="auto">
          <a:xfrm>
            <a:off x="7759700" y="508518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3" name="Rechteck 2"/>
          <p:cNvSpPr/>
          <p:nvPr/>
        </p:nvSpPr>
        <p:spPr bwMode="auto">
          <a:xfrm>
            <a:off x="7380312" y="371703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924944"/>
            <a:ext cx="148246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1029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3400" y="1412776"/>
            <a:ext cx="8077200" cy="4500662"/>
          </a:xfrm>
        </p:spPr>
        <p:txBody>
          <a:bodyPr/>
          <a:lstStyle/>
          <a:p>
            <a:r>
              <a:rPr lang="de-DE" dirty="0" smtClean="0">
                <a:solidFill>
                  <a:schemeClr val="accent1">
                    <a:lumMod val="75000"/>
                  </a:schemeClr>
                </a:solidFill>
              </a:rPr>
              <a:t>	</a:t>
            </a:r>
            <a:r>
              <a:rPr lang="de-DE" dirty="0" smtClean="0">
                <a:solidFill>
                  <a:srgbClr val="C00000"/>
                </a:solidFill>
              </a:rPr>
              <a:t>Koalitionsvereinbarung – Ziffer: 353</a:t>
            </a:r>
          </a:p>
          <a:p>
            <a:pPr algn="just"/>
            <a:r>
              <a:rPr lang="de-DE" dirty="0" smtClean="0"/>
              <a:t>	</a:t>
            </a:r>
          </a:p>
          <a:p>
            <a:pPr algn="just"/>
            <a:r>
              <a:rPr lang="de-DE" dirty="0"/>
              <a:t>	</a:t>
            </a:r>
            <a:r>
              <a:rPr lang="de-DE" dirty="0" smtClean="0"/>
              <a:t>„</a:t>
            </a:r>
            <a:r>
              <a:rPr lang="de-DE" dirty="0" smtClean="0">
                <a:solidFill>
                  <a:schemeClr val="accent1">
                    <a:lumMod val="75000"/>
                  </a:schemeClr>
                </a:solidFill>
              </a:rPr>
              <a:t>Um </a:t>
            </a:r>
            <a:r>
              <a:rPr lang="de-DE" dirty="0">
                <a:solidFill>
                  <a:schemeClr val="accent1">
                    <a:lumMod val="75000"/>
                  </a:schemeClr>
                </a:solidFill>
              </a:rPr>
              <a:t>künftig eine qualitativ hochwertige pflegerische Versorgung </a:t>
            </a:r>
            <a:r>
              <a:rPr lang="de-DE" dirty="0" smtClean="0">
                <a:solidFill>
                  <a:schemeClr val="accent1">
                    <a:lumMod val="75000"/>
                  </a:schemeClr>
                </a:solidFill>
              </a:rPr>
              <a:t>flächen-deckend </a:t>
            </a:r>
            <a:r>
              <a:rPr lang="de-DE" dirty="0">
                <a:solidFill>
                  <a:schemeClr val="accent1">
                    <a:lumMod val="75000"/>
                  </a:schemeClr>
                </a:solidFill>
              </a:rPr>
              <a:t>zu gewährleisten, hat der Bund die Pflegestärkungsgesetze I bis III auf </a:t>
            </a:r>
            <a:r>
              <a:rPr lang="de-DE" dirty="0" smtClean="0">
                <a:solidFill>
                  <a:schemeClr val="accent1">
                    <a:lumMod val="75000"/>
                  </a:schemeClr>
                </a:solidFill>
              </a:rPr>
              <a:t>den </a:t>
            </a:r>
            <a:r>
              <a:rPr lang="de-DE" dirty="0">
                <a:solidFill>
                  <a:schemeClr val="accent1">
                    <a:lumMod val="75000"/>
                  </a:schemeClr>
                </a:solidFill>
              </a:rPr>
              <a:t>Weg gebracht. Die Koalitionspartner werden die Umsetzung dieser </a:t>
            </a:r>
            <a:r>
              <a:rPr lang="de-DE" dirty="0" smtClean="0">
                <a:solidFill>
                  <a:schemeClr val="accent1">
                    <a:lumMod val="75000"/>
                  </a:schemeClr>
                </a:solidFill>
              </a:rPr>
              <a:t>Gesetze </a:t>
            </a:r>
            <a:r>
              <a:rPr lang="de-DE" dirty="0">
                <a:solidFill>
                  <a:schemeClr val="accent1">
                    <a:lumMod val="75000"/>
                  </a:schemeClr>
                </a:solidFill>
              </a:rPr>
              <a:t>konstruktiv begleiten und eine Anpassung des </a:t>
            </a:r>
            <a:r>
              <a:rPr lang="de-DE" dirty="0" smtClean="0">
                <a:solidFill>
                  <a:schemeClr val="accent1">
                    <a:lumMod val="75000"/>
                  </a:schemeClr>
                </a:solidFill>
              </a:rPr>
              <a:t>Landespflegegesetzes und </a:t>
            </a:r>
            <a:r>
              <a:rPr lang="de-DE" dirty="0">
                <a:solidFill>
                  <a:schemeClr val="accent1">
                    <a:lumMod val="75000"/>
                  </a:schemeClr>
                </a:solidFill>
              </a:rPr>
              <a:t>des Einrichtungenqualitätsgesetzes vornehmen. Eine stärkere </a:t>
            </a:r>
            <a:r>
              <a:rPr lang="de-DE" dirty="0" smtClean="0">
                <a:solidFill>
                  <a:schemeClr val="accent1">
                    <a:lumMod val="75000"/>
                  </a:schemeClr>
                </a:solidFill>
              </a:rPr>
              <a:t>Sozialraumorientierung </a:t>
            </a:r>
            <a:r>
              <a:rPr lang="de-DE" dirty="0">
                <a:solidFill>
                  <a:schemeClr val="accent1">
                    <a:lumMod val="75000"/>
                  </a:schemeClr>
                </a:solidFill>
              </a:rPr>
              <a:t>in der Pflege benötigt ein bedarfsgerechtes Angebot an </a:t>
            </a:r>
            <a:r>
              <a:rPr lang="de-DE" dirty="0" smtClean="0">
                <a:solidFill>
                  <a:schemeClr val="accent1">
                    <a:lumMod val="75000"/>
                  </a:schemeClr>
                </a:solidFill>
              </a:rPr>
              <a:t>Tages- </a:t>
            </a:r>
            <a:r>
              <a:rPr lang="de-DE" dirty="0">
                <a:solidFill>
                  <a:schemeClr val="accent1">
                    <a:lumMod val="75000"/>
                  </a:schemeClr>
                </a:solidFill>
              </a:rPr>
              <a:t>und Kurzzeitpflegeeinrichtungen sowie an alternativen </a:t>
            </a:r>
            <a:r>
              <a:rPr lang="de-DE" dirty="0" smtClean="0">
                <a:solidFill>
                  <a:schemeClr val="accent1">
                    <a:lumMod val="75000"/>
                  </a:schemeClr>
                </a:solidFill>
              </a:rPr>
              <a:t>Wohnformen, </a:t>
            </a:r>
            <a:r>
              <a:rPr lang="de-DE" dirty="0" smtClean="0">
                <a:solidFill>
                  <a:schemeClr val="accent1">
                    <a:lumMod val="75000"/>
                  </a:schemeClr>
                </a:solidFill>
              </a:rPr>
              <a:t>wie dies </a:t>
            </a:r>
            <a:r>
              <a:rPr lang="de-DE" dirty="0">
                <a:solidFill>
                  <a:schemeClr val="accent1">
                    <a:lumMod val="75000"/>
                  </a:schemeClr>
                </a:solidFill>
              </a:rPr>
              <a:t>beispielsweise Wohngemeinschaften sind. Deren investive Förderung </a:t>
            </a:r>
            <a:r>
              <a:rPr lang="de-DE" dirty="0" smtClean="0">
                <a:solidFill>
                  <a:schemeClr val="accent1">
                    <a:lumMod val="75000"/>
                  </a:schemeClr>
                </a:solidFill>
              </a:rPr>
              <a:t>wird </a:t>
            </a:r>
            <a:r>
              <a:rPr lang="de-DE" dirty="0">
                <a:solidFill>
                  <a:schemeClr val="accent1">
                    <a:lumMod val="75000"/>
                  </a:schemeClr>
                </a:solidFill>
              </a:rPr>
              <a:t>die Koalition weiter fortführen</a:t>
            </a:r>
            <a:r>
              <a:rPr lang="de-DE" dirty="0" smtClean="0">
                <a:solidFill>
                  <a:srgbClr val="385242"/>
                </a:solidFill>
              </a:rPr>
              <a:t>.„</a:t>
            </a:r>
            <a:endParaRPr lang="de-DE" dirty="0">
              <a:solidFill>
                <a:srgbClr val="385242"/>
              </a:solidFill>
            </a:endParaRPr>
          </a:p>
          <a:p>
            <a:endParaRPr lang="de-DE" dirty="0">
              <a:solidFill>
                <a:srgbClr val="385242"/>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7</a:t>
            </a:fld>
            <a:endParaRPr lang="en-GB"/>
          </a:p>
        </p:txBody>
      </p:sp>
      <p:sp>
        <p:nvSpPr>
          <p:cNvPr id="6" name="Rechteck 5"/>
          <p:cNvSpPr/>
          <p:nvPr/>
        </p:nvSpPr>
        <p:spPr bwMode="auto">
          <a:xfrm>
            <a:off x="611560" y="404664"/>
            <a:ext cx="59046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2000" b="1" dirty="0">
                <a:solidFill>
                  <a:srgbClr val="287EA8"/>
                </a:solidFill>
              </a:rPr>
              <a:t>1. Eckpunkt: </a:t>
            </a:r>
            <a:br>
              <a:rPr lang="de-DE" sz="2000" b="1" dirty="0">
                <a:solidFill>
                  <a:srgbClr val="287EA8"/>
                </a:solidFill>
              </a:rPr>
            </a:br>
            <a:r>
              <a:rPr lang="de-DE" sz="2000" b="1" dirty="0">
                <a:solidFill>
                  <a:srgbClr val="287DA8"/>
                </a:solidFill>
              </a:rPr>
              <a:t>Leistungsinfrastruktur (2)</a:t>
            </a:r>
            <a:endParaRPr kumimoji="0" lang="de-DE" sz="20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268392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3400" y="1556792"/>
            <a:ext cx="8077200" cy="4356646"/>
          </a:xfrm>
        </p:spPr>
        <p:txBody>
          <a:bodyPr/>
          <a:lstStyle/>
          <a:p>
            <a:r>
              <a:rPr lang="de-DE" dirty="0" smtClean="0">
                <a:solidFill>
                  <a:schemeClr val="accent1">
                    <a:lumMod val="75000"/>
                  </a:schemeClr>
                </a:solidFill>
              </a:rPr>
              <a:t>	</a:t>
            </a:r>
            <a:r>
              <a:rPr lang="de-DE" dirty="0" smtClean="0">
                <a:solidFill>
                  <a:srgbClr val="C00000"/>
                </a:solidFill>
              </a:rPr>
              <a:t>Koalitionsvereinbarung </a:t>
            </a:r>
            <a:r>
              <a:rPr lang="de-DE" dirty="0">
                <a:solidFill>
                  <a:srgbClr val="C00000"/>
                </a:solidFill>
              </a:rPr>
              <a:t>– Ziffer</a:t>
            </a:r>
            <a:r>
              <a:rPr lang="de-DE" dirty="0" smtClean="0">
                <a:solidFill>
                  <a:srgbClr val="C00000"/>
                </a:solidFill>
              </a:rPr>
              <a:t>: 358</a:t>
            </a:r>
          </a:p>
          <a:p>
            <a:pPr algn="just"/>
            <a:r>
              <a:rPr lang="de-DE" dirty="0" smtClean="0"/>
              <a:t>	</a:t>
            </a:r>
          </a:p>
          <a:p>
            <a:pPr algn="just"/>
            <a:r>
              <a:rPr lang="de-DE" dirty="0">
                <a:solidFill>
                  <a:schemeClr val="accent1">
                    <a:lumMod val="75000"/>
                  </a:schemeClr>
                </a:solidFill>
              </a:rPr>
              <a:t>	</a:t>
            </a:r>
            <a:r>
              <a:rPr lang="de-DE" dirty="0" smtClean="0">
                <a:solidFill>
                  <a:schemeClr val="accent1">
                    <a:lumMod val="75000"/>
                  </a:schemeClr>
                </a:solidFill>
              </a:rPr>
              <a:t>„Die </a:t>
            </a:r>
            <a:r>
              <a:rPr lang="de-DE" dirty="0">
                <a:solidFill>
                  <a:schemeClr val="accent1">
                    <a:lumMod val="75000"/>
                  </a:schemeClr>
                </a:solidFill>
              </a:rPr>
              <a:t>Koalitionspartner werden die Versorgung von schwerstkranken und </a:t>
            </a:r>
            <a:r>
              <a:rPr lang="de-DE" dirty="0" smtClean="0">
                <a:solidFill>
                  <a:schemeClr val="accent1">
                    <a:lumMod val="75000"/>
                  </a:schemeClr>
                </a:solidFill>
              </a:rPr>
              <a:t>sterbenden </a:t>
            </a:r>
            <a:r>
              <a:rPr lang="de-DE" dirty="0">
                <a:solidFill>
                  <a:schemeClr val="accent1">
                    <a:lumMod val="75000"/>
                  </a:schemeClr>
                </a:solidFill>
              </a:rPr>
              <a:t>Menschen durch Hospize und die ambulanten und stationären </a:t>
            </a:r>
            <a:r>
              <a:rPr lang="de-DE" dirty="0" smtClean="0">
                <a:solidFill>
                  <a:schemeClr val="accent1">
                    <a:lumMod val="75000"/>
                  </a:schemeClr>
                </a:solidFill>
              </a:rPr>
              <a:t>Möglichkeiten </a:t>
            </a:r>
            <a:r>
              <a:rPr lang="de-DE" dirty="0">
                <a:solidFill>
                  <a:schemeClr val="accent1">
                    <a:lumMod val="75000"/>
                  </a:schemeClr>
                </a:solidFill>
              </a:rPr>
              <a:t>der Palliativversorgung weiterentwickeln und unterstützen. Die </a:t>
            </a:r>
            <a:r>
              <a:rPr lang="de-DE" dirty="0" smtClean="0">
                <a:solidFill>
                  <a:schemeClr val="accent1">
                    <a:lumMod val="75000"/>
                  </a:schemeClr>
                </a:solidFill>
              </a:rPr>
              <a:t>Handlungsempfehlungen </a:t>
            </a:r>
            <a:r>
              <a:rPr lang="de-DE" dirty="0">
                <a:solidFill>
                  <a:schemeClr val="accent1">
                    <a:lumMod val="75000"/>
                  </a:schemeClr>
                </a:solidFill>
              </a:rPr>
              <a:t>im Rahmen einer Nationalen Strategie der </a:t>
            </a:r>
            <a:r>
              <a:rPr lang="de-DE" dirty="0" smtClean="0">
                <a:solidFill>
                  <a:schemeClr val="accent1">
                    <a:lumMod val="75000"/>
                  </a:schemeClr>
                </a:solidFill>
              </a:rPr>
              <a:t>Charta zur </a:t>
            </a:r>
            <a:r>
              <a:rPr lang="de-DE" dirty="0">
                <a:solidFill>
                  <a:schemeClr val="accent1">
                    <a:lumMod val="75000"/>
                  </a:schemeClr>
                </a:solidFill>
              </a:rPr>
              <a:t>Betreuung schwerstkranker und sterbender Menschen in Deutschland </a:t>
            </a:r>
            <a:r>
              <a:rPr lang="de-DE" dirty="0" smtClean="0">
                <a:solidFill>
                  <a:schemeClr val="accent1">
                    <a:lumMod val="75000"/>
                  </a:schemeClr>
                </a:solidFill>
              </a:rPr>
              <a:t>sollen </a:t>
            </a:r>
            <a:r>
              <a:rPr lang="de-DE" dirty="0">
                <a:solidFill>
                  <a:schemeClr val="accent1">
                    <a:lumMod val="75000"/>
                  </a:schemeClr>
                </a:solidFill>
              </a:rPr>
              <a:t>hierbei insbesondere durch die Netzwerkarbeit im Rahmen des Runden </a:t>
            </a:r>
            <a:r>
              <a:rPr lang="de-DE" dirty="0" smtClean="0">
                <a:solidFill>
                  <a:schemeClr val="accent1">
                    <a:lumMod val="75000"/>
                  </a:schemeClr>
                </a:solidFill>
              </a:rPr>
              <a:t>Tisches </a:t>
            </a:r>
            <a:r>
              <a:rPr lang="de-DE" dirty="0">
                <a:solidFill>
                  <a:schemeClr val="accent1">
                    <a:lumMod val="75000"/>
                  </a:schemeClr>
                </a:solidFill>
              </a:rPr>
              <a:t>Hospiz- und Palliativversorgung unterstützt </a:t>
            </a:r>
            <a:r>
              <a:rPr lang="de-DE" dirty="0" smtClean="0">
                <a:solidFill>
                  <a:schemeClr val="accent1">
                    <a:lumMod val="75000"/>
                  </a:schemeClr>
                </a:solidFill>
              </a:rPr>
              <a:t>werden.“ </a:t>
            </a:r>
            <a:endParaRPr lang="de-DE" dirty="0">
              <a:solidFill>
                <a:schemeClr val="accent1">
                  <a:lumMod val="75000"/>
                </a:schemeClr>
              </a:solidFill>
            </a:endParaRPr>
          </a:p>
          <a:p>
            <a:pPr algn="just"/>
            <a:endParaRPr lang="de-DE" dirty="0">
              <a:solidFill>
                <a:schemeClr val="accent1">
                  <a:lumMod val="75000"/>
                </a:schemeClr>
              </a:solidFill>
            </a:endParaRPr>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8</a:t>
            </a:fld>
            <a:endParaRPr lang="en-GB"/>
          </a:p>
        </p:txBody>
      </p:sp>
      <p:sp>
        <p:nvSpPr>
          <p:cNvPr id="6" name="Rechteck 5"/>
          <p:cNvSpPr/>
          <p:nvPr/>
        </p:nvSpPr>
        <p:spPr bwMode="auto">
          <a:xfrm>
            <a:off x="611560" y="404664"/>
            <a:ext cx="576064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r>
              <a:rPr lang="de-DE" sz="2000" b="1" dirty="0">
                <a:solidFill>
                  <a:srgbClr val="287EA8"/>
                </a:solidFill>
              </a:rPr>
              <a:t>1. Eckpunkt: </a:t>
            </a:r>
            <a:br>
              <a:rPr lang="de-DE" sz="2000" b="1" dirty="0">
                <a:solidFill>
                  <a:srgbClr val="287EA8"/>
                </a:solidFill>
              </a:rPr>
            </a:br>
            <a:r>
              <a:rPr lang="de-DE" sz="2000" b="1" dirty="0">
                <a:solidFill>
                  <a:srgbClr val="287DA8"/>
                </a:solidFill>
              </a:rPr>
              <a:t>Leistungsinfrastruktur (2)</a:t>
            </a:r>
            <a:endParaRPr kumimoji="0" lang="de-DE" sz="2000" b="1"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668830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496" y="260648"/>
            <a:ext cx="7724204" cy="533400"/>
          </a:xfrm>
        </p:spPr>
        <p:txBody>
          <a:bodyPr/>
          <a:lstStyle/>
          <a:p>
            <a:pPr marL="177800" lvl="0" indent="-177800"/>
            <a:r>
              <a:rPr lang="de-DE" sz="2000" dirty="0" smtClean="0">
                <a:solidFill>
                  <a:srgbClr val="287EA8"/>
                </a:solidFill>
              </a:rPr>
              <a:t>  1. Eckpunkt: </a:t>
            </a:r>
            <a:br>
              <a:rPr lang="de-DE" sz="2000" dirty="0" smtClean="0">
                <a:solidFill>
                  <a:srgbClr val="287EA8"/>
                </a:solidFill>
              </a:rPr>
            </a:br>
            <a:r>
              <a:rPr lang="de-DE" sz="2000" dirty="0" smtClean="0">
                <a:solidFill>
                  <a:srgbClr val="287EA8"/>
                </a:solidFill>
              </a:rPr>
              <a:t>L</a:t>
            </a:r>
            <a:r>
              <a:rPr lang="de-DE" sz="2000" dirty="0" smtClean="0">
                <a:solidFill>
                  <a:srgbClr val="287DA8"/>
                </a:solidFill>
              </a:rPr>
              <a:t>eistungsinfrastruktur (3)</a:t>
            </a:r>
            <a:endParaRPr lang="de-DE" sz="2000" dirty="0"/>
          </a:p>
        </p:txBody>
      </p:sp>
      <p:sp>
        <p:nvSpPr>
          <p:cNvPr id="5" name="Foliennummernplatzhalter 4"/>
          <p:cNvSpPr>
            <a:spLocks noGrp="1"/>
          </p:cNvSpPr>
          <p:nvPr>
            <p:ph type="sldNum" sz="quarter" idx="11"/>
          </p:nvPr>
        </p:nvSpPr>
        <p:spPr/>
        <p:txBody>
          <a:bodyPr/>
          <a:lstStyle/>
          <a:p>
            <a:pPr>
              <a:defRPr/>
            </a:pPr>
            <a:fld id="{EBF70235-C7F8-426D-B320-2FC84A1C1A52}" type="slidenum">
              <a:rPr lang="de-DE" smtClean="0"/>
              <a:pPr>
                <a:defRPr/>
              </a:pPr>
              <a:t>9</a:t>
            </a:fld>
            <a:endParaRPr lang="en-GB"/>
          </a:p>
        </p:txBody>
      </p:sp>
      <p:sp>
        <p:nvSpPr>
          <p:cNvPr id="6" name="Textfeld 5"/>
          <p:cNvSpPr txBox="1"/>
          <p:nvPr/>
        </p:nvSpPr>
        <p:spPr>
          <a:xfrm>
            <a:off x="322784" y="1318018"/>
            <a:ext cx="7776864" cy="400110"/>
          </a:xfrm>
          <a:prstGeom prst="rect">
            <a:avLst/>
          </a:prstGeom>
          <a:noFill/>
        </p:spPr>
        <p:txBody>
          <a:bodyPr wrap="square" rtlCol="0">
            <a:spAutoFit/>
          </a:bodyPr>
          <a:lstStyle/>
          <a:p>
            <a:r>
              <a:rPr lang="de-DE" b="1" u="sng" dirty="0" smtClean="0">
                <a:solidFill>
                  <a:schemeClr val="accent5">
                    <a:lumMod val="50000"/>
                  </a:schemeClr>
                </a:solidFill>
                <a:latin typeface="+mn-lt"/>
              </a:rPr>
              <a:t>Pflegestruktur M-V – Stand: Dezember 2013</a:t>
            </a:r>
          </a:p>
        </p:txBody>
      </p:sp>
      <p:sp>
        <p:nvSpPr>
          <p:cNvPr id="7" name="Pfeil nach rechts 6"/>
          <p:cNvSpPr/>
          <p:nvPr/>
        </p:nvSpPr>
        <p:spPr bwMode="auto">
          <a:xfrm>
            <a:off x="5364088" y="292494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2" name="Pfeil nach rechts 11"/>
          <p:cNvSpPr/>
          <p:nvPr/>
        </p:nvSpPr>
        <p:spPr bwMode="auto">
          <a:xfrm>
            <a:off x="7759700" y="5085184"/>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3" name="Pfeil nach rechts 12"/>
          <p:cNvSpPr/>
          <p:nvPr/>
        </p:nvSpPr>
        <p:spPr bwMode="auto">
          <a:xfrm>
            <a:off x="7812360" y="3409576"/>
            <a:ext cx="978408" cy="484632"/>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ts val="2400"/>
              </a:lnSpc>
              <a:spcBef>
                <a:spcPct val="5000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3" name="Textfeld 2"/>
          <p:cNvSpPr txBox="1"/>
          <p:nvPr/>
        </p:nvSpPr>
        <p:spPr>
          <a:xfrm>
            <a:off x="331370" y="1876988"/>
            <a:ext cx="8459398" cy="4031873"/>
          </a:xfrm>
          <a:prstGeom prst="rect">
            <a:avLst/>
          </a:prstGeom>
          <a:noFill/>
        </p:spPr>
        <p:txBody>
          <a:bodyPr wrap="square" rtlCol="0">
            <a:spAutoFit/>
          </a:bodyPr>
          <a:lstStyle/>
          <a:p>
            <a:pPr>
              <a:lnSpc>
                <a:spcPct val="100000"/>
              </a:lnSpc>
            </a:pPr>
            <a:r>
              <a:rPr lang="de-DE" sz="1600" dirty="0" smtClean="0">
                <a:solidFill>
                  <a:srgbClr val="385242"/>
                </a:solidFill>
              </a:rPr>
              <a:t>				   </a:t>
            </a:r>
            <a:r>
              <a:rPr lang="de-DE" sz="1600" u="sng" dirty="0" smtClean="0">
                <a:solidFill>
                  <a:srgbClr val="385242"/>
                </a:solidFill>
              </a:rPr>
              <a:t>M-V</a:t>
            </a:r>
            <a:r>
              <a:rPr lang="de-DE" sz="1600" dirty="0" smtClean="0">
                <a:solidFill>
                  <a:srgbClr val="385242"/>
                </a:solidFill>
              </a:rPr>
              <a:t>	</a:t>
            </a:r>
            <a:r>
              <a:rPr lang="de-DE" sz="1600" dirty="0">
                <a:solidFill>
                  <a:srgbClr val="385242"/>
                </a:solidFill>
              </a:rPr>
              <a:t> </a:t>
            </a:r>
            <a:r>
              <a:rPr lang="de-DE" sz="1600" dirty="0" smtClean="0">
                <a:solidFill>
                  <a:srgbClr val="385242"/>
                </a:solidFill>
              </a:rPr>
              <a:t>         </a:t>
            </a:r>
            <a:r>
              <a:rPr lang="de-DE" sz="1600" u="sng" dirty="0" smtClean="0">
                <a:solidFill>
                  <a:srgbClr val="385242"/>
                </a:solidFill>
              </a:rPr>
              <a:t>VG	</a:t>
            </a:r>
            <a:r>
              <a:rPr lang="de-DE" sz="1600" dirty="0" smtClean="0">
                <a:solidFill>
                  <a:srgbClr val="385242"/>
                </a:solidFill>
              </a:rPr>
              <a:t>	</a:t>
            </a:r>
            <a:r>
              <a:rPr lang="de-DE" sz="1600" u="sng" dirty="0" smtClean="0">
                <a:solidFill>
                  <a:srgbClr val="385242"/>
                </a:solidFill>
              </a:rPr>
              <a:t>HGW</a:t>
            </a:r>
          </a:p>
          <a:p>
            <a:pPr>
              <a:lnSpc>
                <a:spcPct val="100000"/>
              </a:lnSpc>
            </a:pPr>
            <a:r>
              <a:rPr lang="de-DE" sz="1600" b="1" dirty="0" smtClean="0">
                <a:solidFill>
                  <a:srgbClr val="385242"/>
                </a:solidFill>
              </a:rPr>
              <a:t>Stationäre Pflegeeinrichtungen:              349	           49		      8</a:t>
            </a:r>
          </a:p>
          <a:p>
            <a:pPr>
              <a:lnSpc>
                <a:spcPct val="100000"/>
              </a:lnSpc>
            </a:pPr>
            <a:r>
              <a:rPr lang="de-DE" sz="1600" b="1" dirty="0" smtClean="0">
                <a:solidFill>
                  <a:srgbClr val="385242"/>
                </a:solidFill>
              </a:rPr>
              <a:t>Pflegeheimplätze:                                 20.975	      2.773		  477</a:t>
            </a:r>
          </a:p>
          <a:p>
            <a:pPr>
              <a:lnSpc>
                <a:spcPct val="100000"/>
              </a:lnSpc>
            </a:pPr>
            <a:r>
              <a:rPr lang="de-DE" sz="1600" dirty="0" smtClean="0">
                <a:solidFill>
                  <a:srgbClr val="385242"/>
                </a:solidFill>
              </a:rPr>
              <a:t>   - davon: Kurzzeitpflege:                             77                   -</a:t>
            </a:r>
          </a:p>
          <a:p>
            <a:pPr>
              <a:lnSpc>
                <a:spcPct val="100000"/>
              </a:lnSpc>
            </a:pPr>
            <a:r>
              <a:rPr lang="de-DE" sz="1600" dirty="0" smtClean="0">
                <a:solidFill>
                  <a:srgbClr val="385242"/>
                </a:solidFill>
              </a:rPr>
              <a:t>                 Tagespflege:                           1.694                    -</a:t>
            </a:r>
          </a:p>
          <a:p>
            <a:pPr>
              <a:lnSpc>
                <a:spcPct val="100000"/>
              </a:lnSpc>
            </a:pPr>
            <a:r>
              <a:rPr lang="de-DE" sz="1600" b="1" dirty="0" smtClean="0">
                <a:solidFill>
                  <a:srgbClr val="385242"/>
                </a:solidFill>
              </a:rPr>
              <a:t>Anzahl Pflegedienste:                               438                  81</a:t>
            </a:r>
          </a:p>
          <a:p>
            <a:pPr>
              <a:lnSpc>
                <a:spcPct val="100000"/>
              </a:lnSpc>
            </a:pPr>
            <a:r>
              <a:rPr lang="de-DE" sz="1600" b="1" dirty="0" smtClean="0">
                <a:solidFill>
                  <a:srgbClr val="385242"/>
                </a:solidFill>
              </a:rPr>
              <a:t>Pflegebedürftige gesamt:                    72.445            10.266</a:t>
            </a:r>
            <a:endParaRPr lang="de-DE" sz="1600" b="1" dirty="0">
              <a:solidFill>
                <a:srgbClr val="385242"/>
              </a:solidFill>
            </a:endParaRPr>
          </a:p>
          <a:p>
            <a:pPr>
              <a:lnSpc>
                <a:spcPct val="100000"/>
              </a:lnSpc>
            </a:pPr>
            <a:r>
              <a:rPr lang="de-DE" sz="1600" dirty="0" smtClean="0">
                <a:solidFill>
                  <a:srgbClr val="385242"/>
                </a:solidFill>
              </a:rPr>
              <a:t>   - davon ambulante Pflege:                  53.848     </a:t>
            </a:r>
          </a:p>
          <a:p>
            <a:pPr>
              <a:lnSpc>
                <a:spcPct val="100000"/>
              </a:lnSpc>
            </a:pPr>
            <a:r>
              <a:rPr lang="de-DE" sz="1600" dirty="0" smtClean="0">
                <a:solidFill>
                  <a:srgbClr val="385242"/>
                </a:solidFill>
              </a:rPr>
              <a:t>     </a:t>
            </a:r>
            <a:r>
              <a:rPr lang="de-DE" sz="1400" dirty="0" smtClean="0">
                <a:solidFill>
                  <a:srgbClr val="385242"/>
                </a:solidFill>
              </a:rPr>
              <a:t>(davon ausschl. durch Angehörige: 34.788) </a:t>
            </a:r>
          </a:p>
          <a:p>
            <a:pPr>
              <a:lnSpc>
                <a:spcPct val="100000"/>
              </a:lnSpc>
            </a:pPr>
            <a:r>
              <a:rPr lang="de-DE" sz="1600" dirty="0" smtClean="0">
                <a:solidFill>
                  <a:srgbClr val="385242"/>
                </a:solidFill>
              </a:rPr>
              <a:t>  - vollstationäre Pflege:                          18.597</a:t>
            </a:r>
          </a:p>
          <a:p>
            <a:pPr>
              <a:lnSpc>
                <a:spcPct val="100000"/>
              </a:lnSpc>
            </a:pPr>
            <a:r>
              <a:rPr lang="de-DE" sz="1600" dirty="0">
                <a:solidFill>
                  <a:srgbClr val="385242"/>
                </a:solidFill>
              </a:rPr>
              <a:t>  </a:t>
            </a:r>
            <a:r>
              <a:rPr lang="de-DE" sz="1600" dirty="0" smtClean="0">
                <a:solidFill>
                  <a:srgbClr val="385242"/>
                </a:solidFill>
              </a:rPr>
              <a:t>- Tagespflege </a:t>
            </a:r>
            <a:r>
              <a:rPr lang="de-DE" sz="1400" dirty="0" smtClean="0">
                <a:solidFill>
                  <a:srgbClr val="385242"/>
                </a:solidFill>
              </a:rPr>
              <a:t>(</a:t>
            </a:r>
            <a:r>
              <a:rPr lang="de-DE" sz="1400" dirty="0">
                <a:solidFill>
                  <a:srgbClr val="385242"/>
                </a:solidFill>
              </a:rPr>
              <a:t>in </a:t>
            </a:r>
            <a:r>
              <a:rPr lang="de-DE" sz="1400" dirty="0" smtClean="0">
                <a:solidFill>
                  <a:srgbClr val="385242"/>
                </a:solidFill>
              </a:rPr>
              <a:t>amb. Pflege </a:t>
            </a:r>
            <a:r>
              <a:rPr lang="de-DE" sz="1400" dirty="0">
                <a:solidFill>
                  <a:srgbClr val="385242"/>
                </a:solidFill>
              </a:rPr>
              <a:t>erfasst</a:t>
            </a:r>
            <a:r>
              <a:rPr lang="de-DE" sz="1400" dirty="0" smtClean="0">
                <a:solidFill>
                  <a:srgbClr val="385242"/>
                </a:solidFill>
              </a:rPr>
              <a:t>)</a:t>
            </a:r>
            <a:r>
              <a:rPr lang="de-DE" sz="1600" dirty="0" smtClean="0">
                <a:solidFill>
                  <a:srgbClr val="385242"/>
                </a:solidFill>
              </a:rPr>
              <a:t>:        2.355</a:t>
            </a:r>
            <a:endParaRPr lang="de-DE" sz="1600" dirty="0">
              <a:solidFill>
                <a:srgbClr val="385242"/>
              </a:solidFill>
            </a:endParaRPr>
          </a:p>
        </p:txBody>
      </p:sp>
    </p:spTree>
    <p:extLst>
      <p:ext uri="{BB962C8B-B14F-4D97-AF65-F5344CB8AC3E}">
        <p14:creationId xmlns:p14="http://schemas.microsoft.com/office/powerpoint/2010/main" val="386697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Master SM">
  <a:themeElements>
    <a:clrScheme name="Powerpoint Master SM 1">
      <a:dk1>
        <a:srgbClr val="000000"/>
      </a:dk1>
      <a:lt1>
        <a:srgbClr val="FFFFFF"/>
      </a:lt1>
      <a:dk2>
        <a:srgbClr val="287DA8"/>
      </a:dk2>
      <a:lt2>
        <a:srgbClr val="A3C2D7"/>
      </a:lt2>
      <a:accent1>
        <a:srgbClr val="008C57"/>
      </a:accent1>
      <a:accent2>
        <a:srgbClr val="FAC23D"/>
      </a:accent2>
      <a:accent3>
        <a:srgbClr val="FFFFFF"/>
      </a:accent3>
      <a:accent4>
        <a:srgbClr val="000000"/>
      </a:accent4>
      <a:accent5>
        <a:srgbClr val="AAC5B4"/>
      </a:accent5>
      <a:accent6>
        <a:srgbClr val="E3B036"/>
      </a:accent6>
      <a:hlink>
        <a:srgbClr val="004F94"/>
      </a:hlink>
      <a:folHlink>
        <a:srgbClr val="E60021"/>
      </a:folHlink>
    </a:clrScheme>
    <a:fontScheme name="Powerpoint Master SM">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ts val="24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ts val="24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 Master SM 1">
        <a:dk1>
          <a:srgbClr val="000000"/>
        </a:dk1>
        <a:lt1>
          <a:srgbClr val="FFFFFF"/>
        </a:lt1>
        <a:dk2>
          <a:srgbClr val="287DA8"/>
        </a:dk2>
        <a:lt2>
          <a:srgbClr val="A3C2D7"/>
        </a:lt2>
        <a:accent1>
          <a:srgbClr val="008C57"/>
        </a:accent1>
        <a:accent2>
          <a:srgbClr val="FAC23D"/>
        </a:accent2>
        <a:accent3>
          <a:srgbClr val="FFFFFF"/>
        </a:accent3>
        <a:accent4>
          <a:srgbClr val="000000"/>
        </a:accent4>
        <a:accent5>
          <a:srgbClr val="AAC5B4"/>
        </a:accent5>
        <a:accent6>
          <a:srgbClr val="E3B036"/>
        </a:accent6>
        <a:hlink>
          <a:srgbClr val="004F94"/>
        </a:hlink>
        <a:folHlink>
          <a:srgbClr val="E6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Master SM</Template>
  <TotalTime>0</TotalTime>
  <Words>1613</Words>
  <Application>Microsoft Office PowerPoint</Application>
  <PresentationFormat>Bildschirmpräsentation (4:3)</PresentationFormat>
  <Paragraphs>404</Paragraphs>
  <Slides>33</Slides>
  <Notes>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Powerpoint Master SM</vt:lpstr>
      <vt:lpstr>Die Pflegestrategie des Landes unter den Rahmenbedingungen der Pflegestärkungsgesetze </vt:lpstr>
      <vt:lpstr>10 Eckpunkte Pflegestrategie 2030</vt:lpstr>
      <vt:lpstr>Ausgangslage (1)</vt:lpstr>
      <vt:lpstr>Ausgangslage (2)</vt:lpstr>
      <vt:lpstr> 1. Eckpunkt: Leistungsinfrastruktur (1)      </vt:lpstr>
      <vt:lpstr> 1. Eckpunkt:  Leistungsinfrastruktur (2)</vt:lpstr>
      <vt:lpstr>PowerPoint-Präsentation</vt:lpstr>
      <vt:lpstr>PowerPoint-Präsentation</vt:lpstr>
      <vt:lpstr>  1. Eckpunkt:  Leistungsinfrastruktur (3)</vt:lpstr>
      <vt:lpstr>PowerPoint-Präsentation</vt:lpstr>
      <vt:lpstr>PowerPoint-Präsentation</vt:lpstr>
      <vt:lpstr>PowerPoint-Präsentation</vt:lpstr>
      <vt:lpstr> Novellierung des Einrichtungenqualitätsgesetzes – EQG M-V  </vt:lpstr>
      <vt:lpstr>OVG Greifswald, Beschluss vom 18. Juli 2016</vt:lpstr>
      <vt:lpstr>PowerPoint-Präsentation</vt:lpstr>
      <vt:lpstr>PowerPoint-Präsentation</vt:lpstr>
      <vt:lpstr>PowerPoint-Präsentation</vt:lpstr>
      <vt:lpstr>Koalitionsvereinbarung – Ziffern: 354 und 355</vt:lpstr>
      <vt:lpstr>PowerPoint-Präsentation</vt:lpstr>
      <vt:lpstr>PowerPoint-Präsentation</vt:lpstr>
      <vt:lpstr>PowerPoint-Präsentation</vt:lpstr>
      <vt:lpstr>PowerPoint-Präsentation</vt:lpstr>
      <vt:lpstr>PowerPoint-Präsentation</vt:lpstr>
      <vt:lpstr>Gegenwärtige Situation in Mecklenburg-Vorpommern </vt:lpstr>
      <vt:lpstr>Zielstellung für Mecklenburg-Vorpommern</vt:lpstr>
      <vt:lpstr>PSG III – Stärkung der Rolle der Kommunen in der Pflege !  </vt:lpstr>
      <vt:lpstr>Landesaktivitäten zur Stärkung der Rolle der Kommunen in der Pflege</vt:lpstr>
      <vt:lpstr>Entwicklung eines seniorenpolitischen Gesamtkonzeptes</vt:lpstr>
      <vt:lpstr>PowerPoint-Präsentation</vt:lpstr>
      <vt:lpstr>PowerPoint-Präsentation</vt:lpstr>
      <vt:lpstr>PowerPoint-Präsentation</vt:lpstr>
      <vt:lpstr>Sicherung einer solidarischen Finanzierung </vt:lpstr>
      <vt:lpstr>          „Vielen Dank für Ihre Aufmerksamkeit“</vt:lpstr>
    </vt:vector>
  </TitlesOfParts>
  <Company>Ministerium für Soziales und Gesundheit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Pflegestrategie</dc:title>
  <dc:creator>Frank.Mecklenburg@sm.mv-regierung.de</dc:creator>
  <cp:lastModifiedBy>Jahncke</cp:lastModifiedBy>
  <cp:revision>644</cp:revision>
  <cp:lastPrinted>2016-11-15T09:31:03Z</cp:lastPrinted>
  <dcterms:created xsi:type="dcterms:W3CDTF">2011-11-07T10:27:17Z</dcterms:created>
  <dcterms:modified xsi:type="dcterms:W3CDTF">2016-11-15T10:43:47Z</dcterms:modified>
</cp:coreProperties>
</file>