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1" r:id="rId3"/>
    <p:sldId id="305" r:id="rId4"/>
    <p:sldId id="413" r:id="rId5"/>
    <p:sldId id="427" r:id="rId6"/>
    <p:sldId id="428" r:id="rId7"/>
    <p:sldId id="429" r:id="rId8"/>
    <p:sldId id="431" r:id="rId9"/>
    <p:sldId id="426" r:id="rId10"/>
    <p:sldId id="432" r:id="rId11"/>
    <p:sldId id="419" r:id="rId12"/>
    <p:sldId id="420" r:id="rId13"/>
    <p:sldId id="422" r:id="rId14"/>
    <p:sldId id="423" r:id="rId15"/>
    <p:sldId id="430" r:id="rId16"/>
    <p:sldId id="4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5A785"/>
    <a:srgbClr val="3A2A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239" autoAdjust="0"/>
    <p:restoredTop sz="96057" autoAdjust="0"/>
  </p:normalViewPr>
  <p:slideViewPr>
    <p:cSldViewPr snapToGrid="0">
      <p:cViewPr>
        <p:scale>
          <a:sx n="89" d="100"/>
          <a:sy n="89" d="100"/>
        </p:scale>
        <p:origin x="-468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00774" y="3888772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58" name="Gerader Verbinde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Gerader Verbinde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ieren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Gerader Verbinde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ieren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ieren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Gerader Verbinde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ieren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htec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cxnSp>
        <p:nvCxnSpPr>
          <p:cNvPr id="59" name="Gerader Verbinde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62031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ILWiA</a:t>
            </a:r>
            <a:r>
              <a:rPr lang="de-DE" dirty="0" smtClean="0"/>
              <a:t> Ergebnisse, André Huysmann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überschrift"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 bwMode="hidden">
          <a:xfrm>
            <a:off x="-1" y="-23750"/>
            <a:ext cx="10569040" cy="4952010"/>
            <a:chOff x="-1" y="-23750"/>
            <a:chExt cx="12192002" cy="6881750"/>
          </a:xfrm>
        </p:grpSpPr>
        <p:cxnSp>
          <p:nvCxnSpPr>
            <p:cNvPr id="8" name="Gerader Verbinde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Gerader Verbinde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pieren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Gerader Verbinde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ieren 24"/>
            <p:cNvGrpSpPr/>
            <p:nvPr userDrawn="1"/>
          </p:nvGrpSpPr>
          <p:grpSpPr bwMode="hidden">
            <a:xfrm flipH="1">
              <a:off x="0" y="-23750"/>
              <a:ext cx="12192001" cy="6881750"/>
              <a:chOff x="-1" y="-23750"/>
              <a:chExt cx="12192001" cy="6881750"/>
            </a:xfrm>
          </p:grpSpPr>
          <p:cxnSp>
            <p:nvCxnSpPr>
              <p:cNvPr id="26" name="Gerader Verbinder 25"/>
              <p:cNvCxnSpPr/>
              <p:nvPr/>
            </p:nvCxnSpPr>
            <p:spPr bwMode="hidden">
              <a:xfrm>
                <a:off x="225425" y="-23750"/>
                <a:ext cx="6815931" cy="68580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pieren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Gerader Verbinde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Gerader Verbinde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3972" y="2574184"/>
            <a:ext cx="9337799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rgbClr val="15A78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58" name="Gerader Verbinde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ILWiA</a:t>
            </a:r>
            <a:r>
              <a:rPr lang="de-DE" dirty="0" smtClean="0"/>
              <a:t> Ergebnisse, André Huysmann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ILWiA</a:t>
            </a:r>
            <a:r>
              <a:rPr lang="de-DE" dirty="0" smtClean="0"/>
              <a:t> Ergebnisse, André Huysmann</a:t>
            </a:r>
          </a:p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ILWiA</a:t>
            </a:r>
            <a:r>
              <a:rPr lang="de-DE" dirty="0" smtClean="0"/>
              <a:t> Ergebnisse, André Huysmann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pieren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Gerader Verbinde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r Verbinde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r Verbinde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r Verbinde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r Verbinde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r Verbinde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r Verbinde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r Verbinde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r Verbinde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Gerader Verbinde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r Verbinde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r Verbinde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r Verbinde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r Verbinde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r Verbinde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r Verbinde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pieren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Gerader Verbinde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Gerader Verbinde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rader Verbinde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Gerader Verbinde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Gerader Verbinde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pieren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Gerader Verbinde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Gerader Verbinde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Gerader Verbinde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Gerader Verbinde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Gerader Verbinde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Gerader Verbinde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r Verbinde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Gerader Verbinde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Gerader Verbinde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Gerader Verbinde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pieren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Gerader Verbinde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r Verbinde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r Verbinde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r Verbinde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r Verbinde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pieren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Gerader Verbinde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Gerader Verbinde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Gerader Verbinde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Gerader Verbinde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Gerader Verbinde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Gerader Verbinde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rader Verbinde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r Verbinde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r Verbinde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Gerader Verbinde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umsplatzhalt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213" name="Fußzeilenplatzhalt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ILWiA</a:t>
            </a:r>
            <a:r>
              <a:rPr lang="de-DE" dirty="0" smtClean="0"/>
              <a:t> Ergebnisse, André Huysmann</a:t>
            </a:r>
          </a:p>
          <a:p>
            <a:endParaRPr lang="de-DE" dirty="0"/>
          </a:p>
        </p:txBody>
      </p:sp>
      <p:sp>
        <p:nvSpPr>
          <p:cNvPr id="214" name="Foliennummernplatzhalt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bg>
      <p:bgPr>
        <a:blipFill dpi="0" rotWithShape="1">
          <a:blip r:embed="rId2" cstate="print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3373125"/>
            <a:ext cx="3657600" cy="2197100"/>
          </a:xfrm>
          <a:ln>
            <a:noFill/>
          </a:ln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60" name="Gerader Verbinder 59"/>
          <p:cNvCxnSpPr/>
          <p:nvPr userDrawn="1"/>
        </p:nvCxnSpPr>
        <p:spPr>
          <a:xfrm>
            <a:off x="609601" y="5570225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 mit Überschrift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4400" y="0"/>
            <a:ext cx="3657600" cy="2197100"/>
          </a:xfrm>
          <a:ln>
            <a:noFill/>
          </a:ln>
        </p:spPr>
        <p:txBody>
          <a:bodyPr anchor="b">
            <a:normAutofit/>
          </a:bodyPr>
          <a:lstStyle>
            <a:lvl1pPr>
              <a:defRPr sz="2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60" name="Gerader Verbinder 59"/>
          <p:cNvCxnSpPr/>
          <p:nvPr userDrawn="1"/>
        </p:nvCxnSpPr>
        <p:spPr>
          <a:xfrm>
            <a:off x="8534400" y="2162172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7480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pieren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Gerader Verbinde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r Verbinde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r Verbinde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r Verbinde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r Verbinde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r Verbinde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r Verbinde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r Verbinde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r Verbinde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r Verbinde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r Verbinde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r Verbinde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r Verbinde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r Verbinde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pieren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Gerader Verbinde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r Verbinde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r Verbinde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r Verbinde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r Verbinde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pieren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Gerader Verbinde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Gerader Verbinde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Gerader Verbinde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Gerader Verbinde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Gerader Verbinde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Gerader Verbinde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r Verbinde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r Verbinde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r Verbinde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r Verbinde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ieren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Gerader Verbinde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r Verbinde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r Verbinde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r Verbinde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pieren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Gerader Verbinde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Gerader Verbinde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Gerader Verbinde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Gerader Verbinde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Gerader Verbinde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Gerader Verbinde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r Verbinde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r Verbinde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r Verbinde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r Verbinde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0" r:id="rId9"/>
    <p:sldLayoutId id="2147483669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.Huysmann@kreis-vg.d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wegweiseralterundtechnik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690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247" r="2263"/>
          <a:stretch/>
        </p:blipFill>
        <p:spPr bwMode="auto">
          <a:xfrm>
            <a:off x="5780914" y="1124744"/>
            <a:ext cx="4635566" cy="505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el 1"/>
          <p:cNvSpPr>
            <a:spLocks noGrp="1"/>
          </p:cNvSpPr>
          <p:nvPr>
            <p:ph type="title"/>
          </p:nvPr>
        </p:nvSpPr>
        <p:spPr>
          <a:xfrm>
            <a:off x="1775521" y="0"/>
            <a:ext cx="8526463" cy="1143000"/>
          </a:xfrm>
        </p:spPr>
        <p:txBody>
          <a:bodyPr/>
          <a:lstStyle/>
          <a:p>
            <a:r>
              <a:rPr lang="de-DE" altLang="de-DE" smtClean="0"/>
              <a:t>Kommunale Beratungsstelle</a:t>
            </a:r>
            <a:endParaRPr lang="de-DE" altLang="de-DE" b="1" dirty="0" smtClean="0"/>
          </a:p>
        </p:txBody>
      </p:sp>
      <p:sp>
        <p:nvSpPr>
          <p:cNvPr id="23559" name="Titel 1"/>
          <p:cNvSpPr txBox="1">
            <a:spLocks/>
          </p:cNvSpPr>
          <p:nvPr/>
        </p:nvSpPr>
        <p:spPr bwMode="auto">
          <a:xfrm>
            <a:off x="1847851" y="1493838"/>
            <a:ext cx="8526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de-DE" altLang="de-DE" b="1" dirty="0">
                <a:cs typeface="Helvetica" panose="020B0604020202020204" pitchFamily="34" charset="0"/>
              </a:rPr>
              <a:t>Landkreis Vorpommern-Greifswald</a:t>
            </a:r>
          </a:p>
          <a:p>
            <a:pPr eaLnBrk="0" hangingPunct="0"/>
            <a:endParaRPr lang="de-DE" altLang="de-DE" dirty="0">
              <a:cs typeface="Helvetica" panose="020B0604020202020204" pitchFamily="34" charset="0"/>
            </a:endParaRPr>
          </a:p>
          <a:p>
            <a:pPr eaLnBrk="0" hangingPunct="0"/>
            <a:r>
              <a:rPr lang="de-DE" altLang="de-DE" dirty="0">
                <a:cs typeface="Helvetica" panose="020B0604020202020204" pitchFamily="34" charset="0"/>
              </a:rPr>
              <a:t>Kommunale Beratungsstelle (KBS) </a:t>
            </a:r>
          </a:p>
          <a:p>
            <a:pPr eaLnBrk="0" hangingPunct="0"/>
            <a:r>
              <a:rPr lang="de-DE" altLang="de-DE" dirty="0">
                <a:cs typeface="Helvetica" panose="020B0604020202020204" pitchFamily="34" charset="0"/>
              </a:rPr>
              <a:t>„Besser Leben und Wohnen im Alter </a:t>
            </a:r>
          </a:p>
          <a:p>
            <a:pPr eaLnBrk="0" hangingPunct="0"/>
            <a:r>
              <a:rPr lang="de-DE" altLang="de-DE" dirty="0">
                <a:cs typeface="Helvetica" panose="020B0604020202020204" pitchFamily="34" charset="0"/>
              </a:rPr>
              <a:t>durch Technik“</a:t>
            </a:r>
          </a:p>
          <a:p>
            <a:pPr eaLnBrk="0" hangingPunct="0"/>
            <a:endParaRPr lang="de-DE" altLang="de-DE" dirty="0"/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de-DE" altLang="de-DE" b="1" dirty="0">
                <a:cs typeface="Helvetica" panose="020B0604020202020204" pitchFamily="34" charset="0"/>
              </a:rPr>
              <a:t>Erleben Sie</a:t>
            </a:r>
            <a:endParaRPr lang="de-DE" altLang="de-DE" dirty="0">
              <a:cs typeface="Helvetica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de-DE" altLang="de-DE" dirty="0">
                <a:cs typeface="Helvetica" panose="020B0604020202020204" pitchFamily="34" charset="0"/>
              </a:rPr>
              <a:t>die ganzen Bandbreite der </a:t>
            </a:r>
            <a:br>
              <a:rPr lang="de-DE" altLang="de-DE" dirty="0">
                <a:cs typeface="Helvetica" panose="020B0604020202020204" pitchFamily="34" charset="0"/>
              </a:rPr>
            </a:br>
            <a:r>
              <a:rPr lang="de-DE" altLang="de-DE" dirty="0">
                <a:cs typeface="Helvetica" panose="020B0604020202020204" pitchFamily="34" charset="0"/>
              </a:rPr>
              <a:t>unsichtbaren Helfer, die schon </a:t>
            </a:r>
            <a:br>
              <a:rPr lang="de-DE" altLang="de-DE" dirty="0">
                <a:cs typeface="Helvetica" panose="020B0604020202020204" pitchFamily="34" charset="0"/>
              </a:rPr>
            </a:br>
            <a:r>
              <a:rPr lang="de-DE" altLang="de-DE" dirty="0">
                <a:cs typeface="Helvetica" panose="020B0604020202020204" pitchFamily="34" charset="0"/>
              </a:rPr>
              <a:t>heute das Wohnen im Alter attraktiv </a:t>
            </a:r>
            <a:br>
              <a:rPr lang="de-DE" altLang="de-DE" dirty="0">
                <a:cs typeface="Helvetica" panose="020B0604020202020204" pitchFamily="34" charset="0"/>
              </a:rPr>
            </a:br>
            <a:r>
              <a:rPr lang="de-DE" altLang="de-DE" dirty="0">
                <a:cs typeface="Helvetica" panose="020B0604020202020204" pitchFamily="34" charset="0"/>
              </a:rPr>
              <a:t>und komfortabel machen.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de-DE" altLang="de-DE" dirty="0"/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de-DE" altLang="de-DE" b="1" dirty="0">
                <a:cs typeface="Helvetica" panose="020B0604020202020204" pitchFamily="34" charset="0"/>
              </a:rPr>
              <a:t>Unser Motto: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de-DE" altLang="de-DE" dirty="0">
                <a:cs typeface="Helvetica" panose="020B0604020202020204" pitchFamily="34" charset="0"/>
              </a:rPr>
              <a:t>Informieren  &amp;  Beraten </a:t>
            </a:r>
            <a:br>
              <a:rPr lang="de-DE" altLang="de-DE" dirty="0">
                <a:cs typeface="Helvetica" panose="020B0604020202020204" pitchFamily="34" charset="0"/>
              </a:rPr>
            </a:br>
            <a:r>
              <a:rPr lang="de-DE" altLang="de-DE" dirty="0">
                <a:cs typeface="Helvetica" panose="020B0604020202020204" pitchFamily="34" charset="0"/>
              </a:rPr>
              <a:t>Erleben  &amp;  Erfahren</a:t>
            </a:r>
          </a:p>
          <a:p>
            <a:pPr eaLnBrk="0" hangingPunct="0">
              <a:buFont typeface="Arial" charset="0"/>
              <a:buNone/>
            </a:pPr>
            <a:endParaRPr lang="de-DE" altLang="de-DE" dirty="0"/>
          </a:p>
          <a:p>
            <a:pPr eaLnBrk="0" hangingPunct="0">
              <a:buFont typeface="Arial" charset="0"/>
              <a:buNone/>
            </a:pPr>
            <a:endParaRPr lang="de-DE" altLang="de-DE" dirty="0"/>
          </a:p>
        </p:txBody>
      </p:sp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5447928" y="6021288"/>
            <a:ext cx="165529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altLang="de-DE" sz="600" dirty="0"/>
              <a:t>Quelle: Landkreis-V-G, KBS-Poster</a:t>
            </a:r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33B5CF7C-B333-48E1-A4A6-83A3C8B73AC0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ILWiA</a:t>
            </a:r>
            <a:r>
              <a:rPr lang="de-DE" dirty="0" smtClean="0"/>
              <a:t> Ergebnisse, André Huysmann</a:t>
            </a:r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</p:spPr>
        <p:txBody>
          <a:bodyPr/>
          <a:lstStyle/>
          <a:p>
            <a:fld id="{C93525E3-74F6-45D6-B47B-E01B90CDD0E7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2716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erste Jahr - Ergebnisse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38326" y="1758867"/>
            <a:ext cx="3825627" cy="4391025"/>
          </a:xfrm>
        </p:spPr>
        <p:txBody>
          <a:bodyPr/>
          <a:lstStyle/>
          <a:p>
            <a:r>
              <a:rPr lang="de-DE" sz="1800" i="1" dirty="0" smtClean="0"/>
              <a:t>Besucher</a:t>
            </a:r>
            <a:r>
              <a:rPr lang="de-DE" sz="1800" dirty="0" smtClean="0"/>
              <a:t>: in der Musterwohnung 741 Bürger</a:t>
            </a:r>
          </a:p>
          <a:p>
            <a:r>
              <a:rPr lang="de-DE" sz="1800" i="1" dirty="0" smtClean="0"/>
              <a:t>Beratungen:</a:t>
            </a:r>
            <a:r>
              <a:rPr lang="de-DE" sz="1800" dirty="0" smtClean="0"/>
              <a:t> 342 Bürger</a:t>
            </a:r>
          </a:p>
          <a:p>
            <a:pPr marL="0" indent="0">
              <a:buNone/>
            </a:pPr>
            <a:r>
              <a:rPr lang="de-DE" sz="1800" i="1" dirty="0" smtClean="0"/>
              <a:t>Trends:</a:t>
            </a:r>
          </a:p>
          <a:p>
            <a:r>
              <a:rPr lang="de-DE" sz="1800" dirty="0" smtClean="0"/>
              <a:t>erhöhte Nachfrage von Unternehmen der Immobilienwirtschaft (96)</a:t>
            </a:r>
          </a:p>
          <a:p>
            <a:r>
              <a:rPr lang="de-DE" sz="1800" dirty="0" smtClean="0"/>
              <a:t>Verstärkte Nachfrage von Leistungsträgern (Krankenkassen, Stiftungen)</a:t>
            </a:r>
            <a:endParaRPr lang="de-DE" sz="1800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807968" y="4897264"/>
            <a:ext cx="3276600" cy="1384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de-DE" sz="900" b="1" dirty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Abbildung : Besucher in der Musterwohnung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7968" y="1758866"/>
            <a:ext cx="4275539" cy="2822624"/>
          </a:xfrm>
          <a:prstGeom prst="rect">
            <a:avLst/>
          </a:prstGeom>
        </p:spPr>
      </p:pic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33B5CF7C-B333-48E1-A4A6-83A3C8B73AC0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ILWiA</a:t>
            </a:r>
            <a:r>
              <a:rPr lang="de-DE" dirty="0" smtClean="0"/>
              <a:t> Ergebnisse, André Huysmann</a:t>
            </a:r>
            <a:endParaRPr lang="de-DE" dirty="0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</p:spPr>
        <p:txBody>
          <a:bodyPr/>
          <a:lstStyle/>
          <a:p>
            <a:fld id="{5BF3ABFA-6C30-4537-9AD4-9F29456F7E2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3570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mtClean="0"/>
              <a:t>Szenarien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>
            <p:ph idx="1"/>
          </p:nvPr>
        </p:nvSpPr>
        <p:spPr>
          <a:xfrm>
            <a:off x="1295400" y="1809475"/>
            <a:ext cx="8524875" cy="4391025"/>
          </a:xfrm>
        </p:spPr>
        <p:txBody>
          <a:bodyPr>
            <a:normAutofit/>
          </a:bodyPr>
          <a:lstStyle/>
          <a:p>
            <a:pPr marL="0" indent="0">
              <a:buClr>
                <a:srgbClr val="D10053"/>
              </a:buClr>
              <a:buNone/>
            </a:pPr>
            <a:r>
              <a:rPr lang="de-DE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Heute:</a:t>
            </a:r>
          </a:p>
          <a:p>
            <a:pPr>
              <a:buClr>
                <a:srgbClr val="D10053"/>
              </a:buClr>
            </a:pP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Bei zu hoher Luftfeuchtigkeit wird</a:t>
            </a:r>
            <a:b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automatisch der Lüfter gestartet</a:t>
            </a:r>
          </a:p>
          <a:p>
            <a:pPr>
              <a:buClr>
                <a:srgbClr val="D10053"/>
              </a:buClr>
            </a:pP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bei Bedarf das Fenster geöffnet</a:t>
            </a:r>
            <a:b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und die Heizung abgestellt.</a:t>
            </a:r>
          </a:p>
          <a:p>
            <a:pPr marL="0" indent="0">
              <a:buClr>
                <a:srgbClr val="D10053"/>
              </a:buClr>
              <a:buNone/>
            </a:pPr>
            <a:endParaRPr lang="de-D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D10053"/>
              </a:buClr>
              <a:buNone/>
            </a:pPr>
            <a:endParaRPr lang="de-DE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Inhaltsplatzhalter 6"/>
          <p:cNvSpPr txBox="1">
            <a:spLocks/>
          </p:cNvSpPr>
          <p:nvPr/>
        </p:nvSpPr>
        <p:spPr>
          <a:xfrm>
            <a:off x="6487253" y="4231366"/>
            <a:ext cx="4752528" cy="23762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10053"/>
              </a:buClr>
              <a:buFont typeface="Arial" pitchFamily="34" charset="0"/>
              <a:buNone/>
            </a:pPr>
            <a:endParaRPr lang="de-DE" sz="1800" dirty="0">
              <a:latin typeface="+mn-lt"/>
            </a:endParaRPr>
          </a:p>
          <a:p>
            <a:pPr marL="0" indent="0">
              <a:buClr>
                <a:srgbClr val="D10053"/>
              </a:buClr>
              <a:buNone/>
            </a:pPr>
            <a:r>
              <a:rPr lang="de-DE" sz="1800" b="1" dirty="0">
                <a:latin typeface="+mn-lt"/>
              </a:rPr>
              <a:t>Im Alter</a:t>
            </a:r>
          </a:p>
          <a:p>
            <a:pPr>
              <a:buClr>
                <a:srgbClr val="D10053"/>
              </a:buClr>
            </a:pPr>
            <a:r>
              <a:rPr lang="de-DE" sz="1800" dirty="0">
                <a:latin typeface="+mn-lt"/>
              </a:rPr>
              <a:t>Intelligente Vernetzung von Sensoren ermöglicht</a:t>
            </a:r>
          </a:p>
          <a:p>
            <a:pPr lvl="1">
              <a:buClr>
                <a:srgbClr val="D10053"/>
              </a:buClr>
            </a:pPr>
            <a:r>
              <a:rPr lang="de-DE" sz="1800" dirty="0">
                <a:latin typeface="+mn-lt"/>
              </a:rPr>
              <a:t>Schutz vor Überschwemmung</a:t>
            </a:r>
          </a:p>
          <a:p>
            <a:pPr lvl="1">
              <a:buClr>
                <a:srgbClr val="D10053"/>
              </a:buClr>
            </a:pPr>
            <a:r>
              <a:rPr lang="de-DE" sz="1800" dirty="0">
                <a:latin typeface="+mn-lt"/>
              </a:rPr>
              <a:t>Erkennen von Stürzen/Inaktivität</a:t>
            </a:r>
          </a:p>
          <a:p>
            <a:pPr lvl="1">
              <a:buClr>
                <a:srgbClr val="D10053"/>
              </a:buClr>
            </a:pPr>
            <a:r>
              <a:rPr lang="de-DE" sz="1800" dirty="0">
                <a:latin typeface="+mn-lt"/>
              </a:rPr>
              <a:t>Optimales Klima für Bettlägerige</a:t>
            </a:r>
          </a:p>
          <a:p>
            <a:pPr marL="0" indent="0">
              <a:buClr>
                <a:srgbClr val="D10053"/>
              </a:buClr>
              <a:buNone/>
            </a:pPr>
            <a:endParaRPr lang="de-DE" sz="1800" dirty="0">
              <a:latin typeface="+mn-lt"/>
            </a:endParaRPr>
          </a:p>
          <a:p>
            <a:pPr marL="0" indent="0">
              <a:buClr>
                <a:srgbClr val="D10053"/>
              </a:buClr>
              <a:buNone/>
            </a:pPr>
            <a:endParaRPr lang="de-DE" sz="18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8248" y="1238354"/>
            <a:ext cx="3168352" cy="309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8519" y="3733529"/>
            <a:ext cx="2720556" cy="244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33B5CF7C-B333-48E1-A4A6-83A3C8B73AC0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ILWiA</a:t>
            </a:r>
            <a:r>
              <a:rPr lang="de-DE" dirty="0" smtClean="0"/>
              <a:t> Ergebnisse, André Huysmann</a:t>
            </a:r>
            <a:endParaRPr lang="de-DE" dirty="0"/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</p:spPr>
        <p:txBody>
          <a:bodyPr/>
          <a:lstStyle/>
          <a:p>
            <a:fld id="{9A4EB73E-4DCF-44AD-949A-C2C39E41D57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673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Sichere Wohnung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8988" y="1646238"/>
            <a:ext cx="7235879" cy="4391025"/>
          </a:xfrm>
        </p:spPr>
      </p:pic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33B5CF7C-B333-48E1-A4A6-83A3C8B73AC0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ILWiA</a:t>
            </a:r>
            <a:r>
              <a:rPr lang="de-DE" dirty="0" smtClean="0"/>
              <a:t> Ergebnisse, André Huysmann</a:t>
            </a:r>
            <a:endParaRPr lang="de-DE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</p:spPr>
        <p:txBody>
          <a:bodyPr/>
          <a:lstStyle/>
          <a:p>
            <a:fld id="{813AB791-A1CE-4AE5-83C9-3F204604BF0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3779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Dienstleistungen im Bereich Demenz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4634752"/>
          </a:xfrm>
        </p:spPr>
        <p:txBody>
          <a:bodyPr/>
          <a:lstStyle/>
          <a:p>
            <a:r>
              <a:rPr lang="de-DE" i="1" dirty="0" smtClean="0"/>
              <a:t>Die Sichere Wohnung</a:t>
            </a:r>
          </a:p>
          <a:p>
            <a:pPr lvl="1"/>
            <a:r>
              <a:rPr lang="de-DE" dirty="0" smtClean="0"/>
              <a:t>Technische Ausstattung zum Erhalt der Selbstständigkeit und Alltagskompetenz</a:t>
            </a:r>
            <a:br>
              <a:rPr lang="de-DE" dirty="0" smtClean="0"/>
            </a:br>
            <a:r>
              <a:rPr lang="de-DE" dirty="0" smtClean="0"/>
              <a:t>(bezuschusst durch PK)</a:t>
            </a:r>
          </a:p>
          <a:p>
            <a:pPr lvl="1"/>
            <a:r>
              <a:rPr lang="de-DE" dirty="0" smtClean="0"/>
              <a:t>Verleih von technischen Assistenten zum Erhalt der Mobilität (meist reichen die 30 Tage aus)</a:t>
            </a:r>
          </a:p>
          <a:p>
            <a:r>
              <a:rPr lang="de-DE" i="1" dirty="0" smtClean="0"/>
              <a:t>Der Robbenbesuchsdienst „Fine“</a:t>
            </a:r>
          </a:p>
          <a:p>
            <a:pPr lvl="1"/>
            <a:r>
              <a:rPr lang="de-DE" dirty="0" smtClean="0"/>
              <a:t> 2x </a:t>
            </a:r>
            <a:r>
              <a:rPr lang="de-DE" dirty="0" smtClean="0"/>
              <a:t>wöchentlich </a:t>
            </a:r>
            <a:r>
              <a:rPr lang="de-DE" dirty="0" smtClean="0"/>
              <a:t>für jeweils 1h Entlastung für die Angehörige</a:t>
            </a:r>
            <a:br>
              <a:rPr lang="de-DE" dirty="0" smtClean="0"/>
            </a:br>
            <a:r>
              <a:rPr lang="de-DE" dirty="0" smtClean="0"/>
              <a:t>(Therapie für Betroffene) </a:t>
            </a:r>
          </a:p>
          <a:p>
            <a:pPr lvl="1"/>
            <a:r>
              <a:rPr lang="de-DE" dirty="0" smtClean="0"/>
              <a:t>5 Pflegdienste teilen sich 1 Robbe </a:t>
            </a:r>
          </a:p>
          <a:p>
            <a:pPr lvl="1"/>
            <a:r>
              <a:rPr lang="de-DE" dirty="0" smtClean="0"/>
              <a:t>Zusätzliche Betreuungsleistungen nach § 45 b </a:t>
            </a:r>
          </a:p>
          <a:p>
            <a:pPr marL="274320" lvl="1" indent="0">
              <a:buNone/>
            </a:pPr>
            <a:r>
              <a:rPr lang="de-DE" b="1" dirty="0" smtClean="0">
                <a:sym typeface="Wingdings" pitchFamily="2" charset="2"/>
              </a:rPr>
              <a:t>Fine wird begleitet eingesetzt, um Kommunikation </a:t>
            </a:r>
            <a:br>
              <a:rPr lang="de-DE" b="1" dirty="0" smtClean="0">
                <a:sym typeface="Wingdings" pitchFamily="2" charset="2"/>
              </a:rPr>
            </a:br>
            <a:r>
              <a:rPr lang="de-DE" b="1" dirty="0" smtClean="0">
                <a:sym typeface="Wingdings" pitchFamily="2" charset="2"/>
              </a:rPr>
              <a:t>zu vereinfachen und gemeinsame Zeit zu verbringen, zu erinnern.</a:t>
            </a:r>
            <a:endParaRPr lang="de-DE" b="1" dirty="0" smtClean="0"/>
          </a:p>
          <a:p>
            <a:pPr marL="274320" lvl="1" indent="0">
              <a:buNone/>
            </a:pPr>
            <a:endParaRPr lang="de-DE" dirty="0"/>
          </a:p>
        </p:txBody>
      </p:sp>
      <p:pic>
        <p:nvPicPr>
          <p:cNvPr id="5" name="Picture 2" descr="E:\Paro\Business Model Beziehungen pflegen UG\Bilder\PARO Freistell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820" y="3735633"/>
            <a:ext cx="4427984" cy="2880320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33B5CF7C-B333-48E1-A4A6-83A3C8B73AC0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ILWiA</a:t>
            </a:r>
            <a:r>
              <a:rPr lang="de-DE" dirty="0" smtClean="0"/>
              <a:t> Ergebnisse, André Huysmann</a:t>
            </a:r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</p:spPr>
        <p:txBody>
          <a:bodyPr/>
          <a:lstStyle/>
          <a:p>
            <a:fld id="{B6D51F57-FF0C-46E6-ADC7-4F458429D43F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39991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Vielen Dank !!</a:t>
            </a:r>
            <a:endParaRPr lang="de-DE" dirty="0"/>
          </a:p>
        </p:txBody>
      </p:sp>
      <p:pic>
        <p:nvPicPr>
          <p:cNvPr id="7" name="Grafik 6" descr="werb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9886" y="1035496"/>
            <a:ext cx="3308114" cy="5345832"/>
          </a:xfrm>
          <a:prstGeom prst="rect">
            <a:avLst/>
          </a:prstGeom>
        </p:spPr>
      </p:pic>
      <p:sp>
        <p:nvSpPr>
          <p:cNvPr id="13" name="Textfeld 3"/>
          <p:cNvSpPr txBox="1">
            <a:spLocks noChangeArrowheads="1"/>
          </p:cNvSpPr>
          <p:nvPr/>
        </p:nvSpPr>
        <p:spPr bwMode="auto">
          <a:xfrm>
            <a:off x="8976320" y="6124654"/>
            <a:ext cx="165529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altLang="de-DE" sz="600" dirty="0"/>
              <a:t>Quelle: Landkreis-V-G, KBS-Poster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75520" y="1916832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cs typeface="Helvetica" pitchFamily="34" charset="0"/>
              </a:rPr>
              <a:t>Ich freue mich über die zahlreichen Anmeldungen und Ihr Interesse an der heutigen Veranstaltung!</a:t>
            </a:r>
          </a:p>
          <a:p>
            <a:endParaRPr lang="de-DE" dirty="0">
              <a:cs typeface="Helvetica" pitchFamily="34" charset="0"/>
            </a:endParaRPr>
          </a:p>
          <a:p>
            <a:endParaRPr lang="de-DE" dirty="0">
              <a:cs typeface="Helvetica" pitchFamily="34" charset="0"/>
            </a:endParaRPr>
          </a:p>
          <a:p>
            <a:r>
              <a:rPr lang="de-DE" dirty="0">
                <a:cs typeface="Helvetica" pitchFamily="34" charset="0"/>
              </a:rPr>
              <a:t>Ich hoffe sie finden neue Anregungen und wünsche uns eine spannende Veranstaltung</a:t>
            </a:r>
          </a:p>
          <a:p>
            <a:endParaRPr lang="de-DE" dirty="0">
              <a:cs typeface="Helvetica" pitchFamily="34" charset="0"/>
            </a:endParaRPr>
          </a:p>
          <a:p>
            <a:endParaRPr lang="de-DE" dirty="0">
              <a:cs typeface="Helvetic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95400" y="4225156"/>
            <a:ext cx="5374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Ansprechpartner:</a:t>
            </a:r>
          </a:p>
          <a:p>
            <a:endParaRPr lang="de-DE" dirty="0" smtClean="0"/>
          </a:p>
          <a:p>
            <a:r>
              <a:rPr lang="de-DE" dirty="0" smtClean="0"/>
              <a:t>André Huysmann</a:t>
            </a:r>
          </a:p>
          <a:p>
            <a:r>
              <a:rPr lang="de-DE" dirty="0" smtClean="0"/>
              <a:t>Landkreis Vorpommern </a:t>
            </a:r>
            <a:r>
              <a:rPr lang="de-DE" dirty="0" smtClean="0"/>
              <a:t>Greifswald</a:t>
            </a:r>
            <a:endParaRPr lang="de-DE" dirty="0" smtClean="0"/>
          </a:p>
          <a:p>
            <a:r>
              <a:rPr lang="de-DE" dirty="0" smtClean="0"/>
              <a:t>Email : </a:t>
            </a:r>
            <a:r>
              <a:rPr lang="de-DE" dirty="0" smtClean="0">
                <a:hlinkClick r:id="rId3"/>
              </a:rPr>
              <a:t>Andre.Huysmann@kreis-vg.de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Telefon: 03834 – 550 115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9294042" y="6369889"/>
            <a:ext cx="965946" cy="222436"/>
          </a:xfrm>
        </p:spPr>
        <p:txBody>
          <a:bodyPr/>
          <a:lstStyle/>
          <a:p>
            <a:fld id="{33B5CF7C-B333-48E1-A4A6-83A3C8B73AC0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1" y="6369889"/>
            <a:ext cx="6128030" cy="222436"/>
          </a:xfrm>
        </p:spPr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ILWiA</a:t>
            </a:r>
            <a:r>
              <a:rPr lang="de-DE" dirty="0" smtClean="0"/>
              <a:t> Ergebnisse, André Huysmann</a:t>
            </a:r>
            <a:endParaRPr lang="de-DE" dirty="0"/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665311" y="6369889"/>
            <a:ext cx="918882" cy="222436"/>
          </a:xfrm>
        </p:spPr>
        <p:txBody>
          <a:bodyPr/>
          <a:lstStyle/>
          <a:p>
            <a:fld id="{8E90EF3B-CCB6-49F0-9BD5-3BBCAC2AE2CB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3653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Ablauf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 smtClean="0">
                <a:cs typeface="Times New Roman" panose="02020603050405020304" pitchFamily="18" charset="0"/>
              </a:rPr>
              <a:t>Was ist </a:t>
            </a:r>
            <a:r>
              <a:rPr lang="de-DE" sz="2200" dirty="0" err="1" smtClean="0">
                <a:cs typeface="Times New Roman" panose="02020603050405020304" pitchFamily="18" charset="0"/>
              </a:rPr>
              <a:t>ILWiA</a:t>
            </a:r>
            <a:r>
              <a:rPr lang="de-DE" sz="2200" dirty="0" smtClean="0">
                <a:cs typeface="Times New Roman" panose="02020603050405020304" pitchFamily="18" charset="0"/>
              </a:rPr>
              <a:t>?</a:t>
            </a:r>
          </a:p>
          <a:p>
            <a:r>
              <a:rPr lang="de-DE" sz="2200" dirty="0" smtClean="0">
                <a:cs typeface="Times New Roman" panose="02020603050405020304" pitchFamily="18" charset="0"/>
              </a:rPr>
              <a:t>Was soll technische Assistenz?</a:t>
            </a:r>
          </a:p>
          <a:p>
            <a:r>
              <a:rPr lang="de-DE" sz="2200" dirty="0" smtClean="0">
                <a:cs typeface="Times New Roman" panose="02020603050405020304" pitchFamily="18" charset="0"/>
              </a:rPr>
              <a:t>Was </a:t>
            </a:r>
            <a:r>
              <a:rPr lang="de-DE" sz="2200" dirty="0" smtClean="0">
                <a:cs typeface="Times New Roman" panose="02020603050405020304" pitchFamily="18" charset="0"/>
              </a:rPr>
              <a:t>ist die kommunale Beratungsstelle?</a:t>
            </a:r>
          </a:p>
          <a:p>
            <a:r>
              <a:rPr lang="de-DE" sz="2200" dirty="0" smtClean="0">
                <a:cs typeface="Times New Roman" panose="02020603050405020304" pitchFamily="18" charset="0"/>
              </a:rPr>
              <a:t>Wie sehen die bisherigen Ergebnisse aus?</a:t>
            </a:r>
          </a:p>
          <a:p>
            <a:pPr lvl="1"/>
            <a:r>
              <a:rPr lang="de-DE" sz="2200" dirty="0" smtClean="0">
                <a:cs typeface="Times New Roman" panose="02020603050405020304" pitchFamily="18" charset="0"/>
              </a:rPr>
              <a:t> Annahme der Beratungsstelle</a:t>
            </a:r>
          </a:p>
          <a:p>
            <a:pPr lvl="1"/>
            <a:r>
              <a:rPr lang="de-DE" sz="2200" dirty="0" smtClean="0">
                <a:cs typeface="Times New Roman" panose="02020603050405020304" pitchFamily="18" charset="0"/>
              </a:rPr>
              <a:t>Angebote </a:t>
            </a:r>
            <a:r>
              <a:rPr lang="de-DE" sz="2200" dirty="0" smtClean="0">
                <a:cs typeface="Times New Roman" panose="02020603050405020304" pitchFamily="18" charset="0"/>
              </a:rPr>
              <a:t>Demenz</a:t>
            </a:r>
          </a:p>
          <a:p>
            <a:pPr lvl="1"/>
            <a:r>
              <a:rPr lang="de-DE" sz="2200" dirty="0" smtClean="0">
                <a:cs typeface="Times New Roman" panose="02020603050405020304" pitchFamily="18" charset="0"/>
              </a:rPr>
              <a:t>Musterwohnung und Szenarien</a:t>
            </a:r>
            <a:endParaRPr lang="de-DE" sz="2200" dirty="0" smtClean="0">
              <a:cs typeface="Times New Roman" panose="02020603050405020304" pitchFamily="18" charset="0"/>
            </a:endParaRPr>
          </a:p>
          <a:p>
            <a:endParaRPr lang="de-DE" sz="2200" dirty="0" smtClean="0">
              <a:cs typeface="Times New Roman" panose="02020603050405020304" pitchFamily="18" charset="0"/>
            </a:endParaRPr>
          </a:p>
          <a:p>
            <a:endParaRPr lang="de-DE" sz="2200" dirty="0" smtClean="0">
              <a:cs typeface="Times New Roman" panose="02020603050405020304" pitchFamily="18" charset="0"/>
            </a:endParaRPr>
          </a:p>
          <a:p>
            <a:endParaRPr lang="de-DE" sz="2200" dirty="0" smtClean="0">
              <a:cs typeface="Times New Roman" panose="02020603050405020304" pitchFamily="18" charset="0"/>
            </a:endParaRPr>
          </a:p>
          <a:p>
            <a:endParaRPr lang="de-DE" sz="2200" dirty="0" smtClean="0">
              <a:cs typeface="Times New Roman" panose="02020603050405020304" pitchFamily="18" charset="0"/>
            </a:endParaRPr>
          </a:p>
          <a:p>
            <a:endParaRPr lang="de-DE" sz="2200" dirty="0">
              <a:cs typeface="Times New Roman" panose="02020603050405020304" pitchFamily="18" charset="0"/>
            </a:endParaRP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33B5CF7C-B333-48E1-A4A6-83A3C8B73AC0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ILWiA</a:t>
            </a:r>
            <a:r>
              <a:rPr lang="de-DE" dirty="0" smtClean="0"/>
              <a:t> Ergebnisse, André Huysmann</a:t>
            </a:r>
            <a:endParaRPr lang="de-DE" dirty="0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</p:spPr>
        <p:txBody>
          <a:bodyPr/>
          <a:lstStyle/>
          <a:p>
            <a:fld id="{7619907A-FFBB-4AA7-9CED-64E2C2EAC48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450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91978"/>
            <a:ext cx="9601200" cy="1142385"/>
          </a:xfrm>
        </p:spPr>
        <p:txBody>
          <a:bodyPr anchor="t">
            <a:normAutofit/>
          </a:bodyPr>
          <a:lstStyle/>
          <a:p>
            <a:r>
              <a:rPr lang="de-DE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Initiative Leben und Wohnen im Alter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295400" y="1451049"/>
            <a:ext cx="8316655" cy="483862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de-DE" sz="2200" dirty="0" smtClean="0"/>
              <a:t>Über 35 regionale Akteure aus Gesundheit, Wirtschaft, Bildung sowie Politik.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de-DE" sz="2200" dirty="0" smtClean="0"/>
              <a:t>Ziel ist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de-DE" sz="2200" dirty="0" smtClean="0"/>
              <a:t>die Entwicklung und die Integration von innovativen Lösungen für eine alternde Gesellschaft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de-DE" sz="2200" dirty="0" smtClean="0">
                <a:cs typeface="Times New Roman" panose="02020603050405020304" pitchFamily="18" charset="0"/>
              </a:rPr>
              <a:t>Entwicklung von Alters Lebens Konzepten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de-DE" sz="2200" dirty="0" smtClean="0">
                <a:cs typeface="Times New Roman" panose="02020603050405020304" pitchFamily="18" charset="0"/>
              </a:rPr>
              <a:t>Marketing, PR (neue Altersbilder)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de-DE" sz="2200" dirty="0" smtClean="0">
                <a:cs typeface="Times New Roman" panose="02020603050405020304" pitchFamily="18" charset="0"/>
              </a:rPr>
              <a:t>Durchführen von Projekten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de-DE" sz="2200" dirty="0" smtClean="0">
                <a:cs typeface="Times New Roman" panose="02020603050405020304" pitchFamily="18" charset="0"/>
              </a:rPr>
              <a:t>Datum 16.12.2015 – 10ter Anforderungsworkshop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DE" sz="2200" dirty="0" smtClean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None/>
            </a:pPr>
            <a:endParaRPr lang="de-DE" sz="2200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6309" y="3001548"/>
            <a:ext cx="1231108" cy="2125504"/>
          </a:xfrm>
          <a:prstGeom prst="rect">
            <a:avLst/>
          </a:prstGeom>
        </p:spPr>
      </p:pic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>
          <a:xfrm>
            <a:off x="9294042" y="6289679"/>
            <a:ext cx="965946" cy="222436"/>
          </a:xfrm>
        </p:spPr>
        <p:txBody>
          <a:bodyPr/>
          <a:lstStyle/>
          <a:p>
            <a:fld id="{33B5CF7C-B333-48E1-A4A6-83A3C8B73AC0}" type="datetime1">
              <a:rPr lang="de-DE" smtClean="0"/>
              <a:pPr/>
              <a:t>17.11.2015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</p:spPr>
        <p:txBody>
          <a:bodyPr/>
          <a:lstStyle/>
          <a:p>
            <a:r>
              <a:rPr lang="de-DE" dirty="0" smtClean="0"/>
              <a:t>Vorstellung der </a:t>
            </a:r>
            <a:r>
              <a:rPr lang="de-DE" dirty="0" err="1" smtClean="0"/>
              <a:t>ILWiA</a:t>
            </a:r>
            <a:r>
              <a:rPr lang="de-DE" dirty="0" smtClean="0"/>
              <a:t> Ergebnisse, André Huysmann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</p:spPr>
        <p:txBody>
          <a:bodyPr/>
          <a:lstStyle/>
          <a:p>
            <a:fld id="{7CA577B0-CFC1-4199-B0D7-FF96CE784E4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35358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8085" y="2298561"/>
            <a:ext cx="3347861" cy="2317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technische Assistenz?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282505" y="1901355"/>
            <a:ext cx="4186238" cy="439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200" dirty="0" smtClean="0">
                <a:latin typeface="Arial "/>
              </a:rPr>
              <a:t>Modernste Auto 2000</a:t>
            </a:r>
          </a:p>
          <a:p>
            <a:pPr marL="0" indent="0">
              <a:buFont typeface="Arial" pitchFamily="34" charset="0"/>
              <a:buNone/>
            </a:pPr>
            <a:endParaRPr lang="de-DE" sz="2200" dirty="0">
              <a:latin typeface="Arial 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0465" y="2388719"/>
            <a:ext cx="4115008" cy="222759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058413" y="1871209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/>
              <a:t>Modernste Auto 2015</a:t>
            </a:r>
            <a:endParaRPr lang="de-DE" sz="2200" dirty="0"/>
          </a:p>
        </p:txBody>
      </p:sp>
      <p:pic>
        <p:nvPicPr>
          <p:cNvPr id="8" name="Inhaltsplatzhalt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9686" y="3907119"/>
            <a:ext cx="2411394" cy="160874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30280" y="5688803"/>
            <a:ext cx="6970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/>
              <a:t>Heute hat der Schlüssel doppelt so viele Sensoren wie das Auto damals…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xmlns="" val="217767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technische Assistenz in der Wohnung?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338786" y="5153043"/>
            <a:ext cx="72718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b="1" dirty="0" smtClean="0">
                <a:solidFill>
                  <a:schemeClr val="accent1">
                    <a:lumMod val="75000"/>
                  </a:schemeClr>
                </a:solidFill>
              </a:rPr>
              <a:t>Frage: </a:t>
            </a:r>
            <a:r>
              <a:rPr lang="de-DE" sz="1050" dirty="0" smtClean="0">
                <a:solidFill>
                  <a:schemeClr val="accent1">
                    <a:lumMod val="75000"/>
                  </a:schemeClr>
                </a:solidFill>
              </a:rPr>
              <a:t>Ich lesen Ihnen einige Dinge vor, die für ein selbständiges Leben im Alter eine Rolle spielen könnten, sagen Sie mir ob diese Dinge für</a:t>
            </a:r>
            <a:br>
              <a:rPr lang="de-DE" sz="105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050" dirty="0" smtClean="0">
                <a:solidFill>
                  <a:schemeClr val="accent1">
                    <a:lumMod val="75000"/>
                  </a:schemeClr>
                </a:solidFill>
              </a:rPr>
              <a:t>Sie sehr wichtig, wichtig, eher wichtig oder völlig unwichtig sind. </a:t>
            </a:r>
            <a:r>
              <a:rPr lang="de-DE" sz="1050" b="1" dirty="0" smtClean="0">
                <a:solidFill>
                  <a:schemeClr val="accent1">
                    <a:lumMod val="75000"/>
                  </a:schemeClr>
                </a:solidFill>
              </a:rPr>
              <a:t>Basis: </a:t>
            </a:r>
            <a:r>
              <a:rPr lang="de-DE" sz="1050" dirty="0" smtClean="0">
                <a:solidFill>
                  <a:schemeClr val="accent1">
                    <a:lumMod val="75000"/>
                  </a:schemeClr>
                </a:solidFill>
              </a:rPr>
              <a:t>1.100 Befragte ab 50 Jahre</a:t>
            </a:r>
          </a:p>
          <a:p>
            <a:r>
              <a:rPr lang="de-DE" sz="1050" dirty="0" smtClean="0">
                <a:solidFill>
                  <a:schemeClr val="accent1">
                    <a:lumMod val="75000"/>
                  </a:schemeClr>
                </a:solidFill>
              </a:rPr>
              <a:t>Dunkel= Personen über 80 Hell=Personen über 59 </a:t>
            </a:r>
            <a:endParaRPr lang="de-DE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nhaltsplatzhalter 3" descr="bedingungen.jpg"/>
          <p:cNvPicPr>
            <a:picLocks noChangeAspect="1"/>
          </p:cNvPicPr>
          <p:nvPr/>
        </p:nvPicPr>
        <p:blipFill>
          <a:blip r:embed="rId2" cstate="print"/>
          <a:srcRect b="13604"/>
          <a:stretch>
            <a:fillRect/>
          </a:stretch>
        </p:blipFill>
        <p:spPr>
          <a:xfrm>
            <a:off x="1367408" y="1981199"/>
            <a:ext cx="6995196" cy="3057152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935360" y="2989311"/>
            <a:ext cx="329033" cy="0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926734" y="4285455"/>
            <a:ext cx="329033" cy="0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255767" y="6005844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bg1">
                    <a:lumMod val="85000"/>
                  </a:schemeClr>
                </a:solidFill>
              </a:rPr>
              <a:t>Quelle: 2011 </a:t>
            </a:r>
            <a:r>
              <a:rPr lang="de-DE" sz="1200" i="1" dirty="0" err="1" smtClean="0">
                <a:solidFill>
                  <a:schemeClr val="bg1">
                    <a:lumMod val="85000"/>
                  </a:schemeClr>
                </a:solidFill>
              </a:rPr>
              <a:t>Capgemini</a:t>
            </a:r>
            <a:r>
              <a:rPr lang="de-DE" sz="1200" i="1" dirty="0" smtClean="0">
                <a:solidFill>
                  <a:schemeClr val="bg1">
                    <a:lumMod val="85000"/>
                  </a:schemeClr>
                </a:solidFill>
              </a:rPr>
              <a:t> Consulting</a:t>
            </a:r>
            <a:endParaRPr lang="de-DE" sz="12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6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Hilfe heute:  Der Hausnotruf</a:t>
            </a:r>
            <a:br>
              <a:rPr lang="de-DE" dirty="0"/>
            </a:br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402867" y="503853"/>
            <a:ext cx="5694363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7617" y="1853228"/>
            <a:ext cx="1695450" cy="20193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450630" y="2079376"/>
            <a:ext cx="65355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/>
              <a:t>Vorteile: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Bezuschusst durch die Pflegekasse (18,36€)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Viele Anbieter in der Region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meist 24h Hilfe garantiert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200" dirty="0"/>
          </a:p>
          <a:p>
            <a:r>
              <a:rPr lang="de-DE" sz="2200" dirty="0" smtClean="0"/>
              <a:t>Nachteile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Funkfinger muss permanent getragen werden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Wenig weitere Sensoren, welche den Alltag unterstützen</a:t>
            </a:r>
          </a:p>
          <a:p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xmlns="" val="64091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Wandel der Wohnung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5957" y="1832277"/>
            <a:ext cx="7080030" cy="492947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60229" y="2988860"/>
            <a:ext cx="30750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cs typeface="Helvetica" panose="020B0604020202020204" pitchFamily="34" charset="0"/>
              </a:rPr>
              <a:t>Die Wohnung wird zunehmend zum Datensammelpunkt für unterschiedliche Services u.v.m.</a:t>
            </a:r>
          </a:p>
          <a:p>
            <a:endParaRPr lang="de-DE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DE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e-DE" sz="1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Broschüre: Smart Home und Wohnungswirtschaft Chancen für Handel und Handwerk</a:t>
            </a:r>
            <a:endParaRPr lang="de-DE" sz="14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76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Bundesprogramm der Beratungsstellen</a:t>
            </a:r>
            <a:endParaRPr lang="de-DE" dirty="0"/>
          </a:p>
        </p:txBody>
      </p:sp>
      <p:sp>
        <p:nvSpPr>
          <p:cNvPr id="4" name="Inhaltsplatzhalter 6"/>
          <p:cNvSpPr txBox="1">
            <a:spLocks/>
          </p:cNvSpPr>
          <p:nvPr/>
        </p:nvSpPr>
        <p:spPr>
          <a:xfrm>
            <a:off x="1309046" y="1721892"/>
            <a:ext cx="7794011" cy="3368723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9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Helvetica" pitchFamily="34" charset="0"/>
              </a:rPr>
              <a:t>Rahmenprogramm: Mensch-Technik-Interaktion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9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Helvetica" pitchFamily="34" charset="0"/>
              </a:rPr>
              <a:t>Ausschreibung: Modul 1 (14. Juni 2013)</a:t>
            </a:r>
            <a:br>
              <a:rPr kumimoji="0" lang="de-DE" sz="19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Helvetica" pitchFamily="34" charset="0"/>
              </a:rPr>
            </a:br>
            <a:r>
              <a:rPr kumimoji="0" lang="de-DE" sz="19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Helvetica" pitchFamily="34" charset="0"/>
              </a:rPr>
              <a:t>Kommunale Beratungsstellen "Besser leben im Alter durch Technik„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9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elvetica" pitchFamily="34" charset="0"/>
              </a:rPr>
              <a:t>Kommunen bei der Entwicklung und Umsetzung von </a:t>
            </a:r>
            <a:r>
              <a:rPr kumimoji="0" lang="de-DE" sz="19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elvetica" pitchFamily="34" charset="0"/>
              </a:rPr>
              <a:t>Beratungsstellen </a:t>
            </a:r>
            <a:r>
              <a:rPr kumimoji="0" lang="de-DE" sz="19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elvetica" pitchFamily="34" charset="0"/>
              </a:rPr>
              <a:t>zum Thema „Besser leben im Alter durch Technik“ zu unterstützen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9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elvetica" pitchFamily="34" charset="0"/>
              </a:rPr>
              <a:t>Ermöglichen einer erfolgreiche Bewältigung der </a:t>
            </a:r>
            <a:r>
              <a:rPr kumimoji="0" lang="de-DE" sz="19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elvetica" pitchFamily="34" charset="0"/>
              </a:rPr>
              <a:t>Heraus-</a:t>
            </a:r>
            <a:r>
              <a:rPr kumimoji="0" lang="de-DE" sz="19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elvetica" pitchFamily="34" charset="0"/>
              </a:rPr>
              <a:t>forderungen</a:t>
            </a:r>
            <a:r>
              <a:rPr kumimoji="0" lang="de-DE" sz="19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elvetica" pitchFamily="34" charset="0"/>
              </a:rPr>
              <a:t> des </a:t>
            </a:r>
            <a:r>
              <a:rPr kumimoji="0" lang="de-DE" sz="19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Helvetica" pitchFamily="34" charset="0"/>
              </a:rPr>
              <a:t>demografischen Wandels</a:t>
            </a:r>
            <a:endParaRPr kumimoji="0" lang="de-DE" sz="19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Helvetica" pitchFamily="34" charset="0"/>
            </a:endParaRPr>
          </a:p>
          <a:p>
            <a:pPr marL="190500" marR="0" lvl="0" indent="-1905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endParaRPr kumimoji="0" lang="de-DE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Helvetica" pitchFamily="34" charset="0"/>
            </a:endParaRPr>
          </a:p>
          <a:p>
            <a:pPr marL="190500" marR="0" lvl="0" indent="-1905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endParaRPr kumimoji="0" lang="de-DE" sz="19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Helvetica" pitchFamily="34" charset="0"/>
            </a:endParaRPr>
          </a:p>
        </p:txBody>
      </p:sp>
      <p:sp>
        <p:nvSpPr>
          <p:cNvPr id="5" name="Inhaltsplatzhalter 6"/>
          <p:cNvSpPr txBox="1">
            <a:spLocks/>
          </p:cNvSpPr>
          <p:nvPr/>
        </p:nvSpPr>
        <p:spPr>
          <a:xfrm>
            <a:off x="3673771" y="4910138"/>
            <a:ext cx="5976664" cy="280831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Insgesamt 22 geförderte Beratungsstellen</a:t>
            </a:r>
          </a:p>
          <a:p>
            <a:pPr marL="342900" lvl="0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Zeitraum der Förderung 01-2014 bis 12-2015</a:t>
            </a:r>
          </a:p>
          <a:p>
            <a:pPr lvl="0">
              <a:spcBef>
                <a:spcPct val="20000"/>
              </a:spcBef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  <a:hlinkClick r:id="rId2"/>
            </a:endParaRPr>
          </a:p>
          <a:p>
            <a:pPr lvl="0">
              <a:spcBef>
                <a:spcPct val="20000"/>
              </a:spcBef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</a:t>
            </a: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://www.wegweiseralterundtechnik.de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/</a:t>
            </a: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Bef>
                <a:spcPct val="20000"/>
              </a:spcBef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Grafik 5" descr="karte_kbs.jpg"/>
          <p:cNvPicPr>
            <a:picLocks noChangeAspect="1"/>
          </p:cNvPicPr>
          <p:nvPr/>
        </p:nvPicPr>
        <p:blipFill rotWithShape="1">
          <a:blip r:embed="rId3" cstate="print"/>
          <a:srcRect b="11588"/>
          <a:stretch/>
        </p:blipFill>
        <p:spPr>
          <a:xfrm>
            <a:off x="9003318" y="1825983"/>
            <a:ext cx="2688266" cy="3382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E:\PPT_HWK-Schwerin_11032015\BMBF_RGB_Gef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399" y="5208947"/>
            <a:ext cx="1562224" cy="110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436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Ansatz und Leitlinie KBS V-G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295400" y="1981201"/>
            <a:ext cx="650106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eaLnBrk="0" hangingPunct="0">
              <a:spcBef>
                <a:spcPct val="40000"/>
              </a:spcBef>
              <a:buClr>
                <a:srgbClr val="A40D18"/>
              </a:buClr>
              <a:buSzPct val="85000"/>
              <a:buFont typeface="Courier New" panose="02070309020205020404" pitchFamily="49" charset="0"/>
              <a:buChar char="o"/>
              <a:defRPr/>
            </a:pPr>
            <a:r>
              <a:rPr lang="de-DE" kern="0" dirty="0">
                <a:solidFill>
                  <a:srgbClr val="000000"/>
                </a:solidFill>
                <a:latin typeface="Arial" charset="0"/>
                <a:cs typeface="Arial" charset="0"/>
              </a:rPr>
              <a:t>Oft stehen sich Gefahrenvermeidung und Lebensqualität entgegengesetzt gegenüber. In der Abwägung müssen oft Risiken in Kauf genommen werden, um Lebensqualität für die Kranken zu ermöglichen. Völlige Sicherheit gibt es nicht …  </a:t>
            </a:r>
          </a:p>
          <a:p>
            <a:pPr marL="0" lvl="1" eaLnBrk="0" hangingPunct="0">
              <a:spcBef>
                <a:spcPct val="40000"/>
              </a:spcBef>
              <a:buClr>
                <a:srgbClr val="A40D18"/>
              </a:buClr>
              <a:buSzPct val="85000"/>
              <a:defRPr/>
            </a:pPr>
            <a:endParaRPr lang="de-DE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lvl="1" indent="-285750" eaLnBrk="0" hangingPunct="0">
              <a:spcBef>
                <a:spcPct val="40000"/>
              </a:spcBef>
              <a:buClr>
                <a:srgbClr val="A40D18"/>
              </a:buClr>
              <a:buSzPct val="85000"/>
              <a:buFont typeface="Courier New" panose="02070309020205020404" pitchFamily="49" charset="0"/>
              <a:buChar char="o"/>
              <a:defRPr/>
            </a:pPr>
            <a:r>
              <a:rPr lang="de-DE" kern="0" dirty="0">
                <a:solidFill>
                  <a:srgbClr val="000000"/>
                </a:solidFill>
                <a:latin typeface="Arial" charset="0"/>
                <a:cs typeface="Arial" charset="0"/>
              </a:rPr>
              <a:t>Bedacht werden sollte, dass Technik nicht statt, sondern für Humanität eingesetzt werden sollte. </a:t>
            </a:r>
          </a:p>
          <a:p>
            <a:pPr marL="0" lvl="1" eaLnBrk="0" hangingPunct="0">
              <a:spcBef>
                <a:spcPct val="40000"/>
              </a:spcBef>
              <a:buClr>
                <a:srgbClr val="A40D18"/>
              </a:buClr>
              <a:buSzPct val="85000"/>
              <a:defRPr/>
            </a:pPr>
            <a:endParaRPr lang="de-DE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lvl="1" indent="-285750" eaLnBrk="0" hangingPunct="0">
              <a:spcBef>
                <a:spcPct val="40000"/>
              </a:spcBef>
              <a:buClr>
                <a:srgbClr val="A40D18"/>
              </a:buClr>
              <a:buSzPct val="85000"/>
              <a:buFont typeface="Courier New" panose="02070309020205020404" pitchFamily="49" charset="0"/>
              <a:buChar char="o"/>
              <a:defRPr/>
            </a:pPr>
            <a:r>
              <a:rPr lang="de-DE" b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Unser Credo:</a:t>
            </a:r>
            <a:br>
              <a:rPr lang="de-DE" b="1" kern="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de-DE" kern="0" dirty="0">
                <a:solidFill>
                  <a:srgbClr val="000000"/>
                </a:solidFill>
                <a:latin typeface="Arial" charset="0"/>
                <a:cs typeface="Arial" charset="0"/>
              </a:rPr>
              <a:t>Wie kann Technik dazu beitragen, die Lebenssituation in Institutionen oder im häuslichen Umfeld einfacher zu gestalten, einfacher für die Kranken, für die Betreuer und die Pflegenden? </a:t>
            </a:r>
          </a:p>
          <a:p>
            <a:pPr marL="285750" lvl="1" indent="-285750" eaLnBrk="0" hangingPunct="0">
              <a:spcBef>
                <a:spcPct val="40000"/>
              </a:spcBef>
              <a:buClr>
                <a:srgbClr val="A40D18"/>
              </a:buClr>
              <a:buSzPct val="85000"/>
              <a:buFont typeface="Courier New" panose="02070309020205020404" pitchFamily="49" charset="0"/>
              <a:buChar char="o"/>
              <a:defRPr/>
            </a:pPr>
            <a:endParaRPr lang="de-DE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5236" y="2442762"/>
            <a:ext cx="4046764" cy="34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06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Benutzerdefiniert 3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3A2A7D"/>
      </a:accent1>
      <a:accent2>
        <a:srgbClr val="14AF8A"/>
      </a:accent2>
      <a:accent3>
        <a:srgbClr val="3A2A7D"/>
      </a:accent3>
      <a:accent4>
        <a:srgbClr val="14AF8A"/>
      </a:accent4>
      <a:accent5>
        <a:srgbClr val="3A2A7D"/>
      </a:accent5>
      <a:accent6>
        <a:srgbClr val="14AF8A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Rautenraster (Breitbild)</Template>
  <TotalTime>0</TotalTime>
  <Words>533</Words>
  <Application>Microsoft Office PowerPoint</Application>
  <PresentationFormat>Benutzerdefiniert</PresentationFormat>
  <Paragraphs>132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Diamond Grid 16x9</vt:lpstr>
      <vt:lpstr>Folie 1</vt:lpstr>
      <vt:lpstr>Ablauf</vt:lpstr>
      <vt:lpstr>Die Initiative Leben und Wohnen im Alter</vt:lpstr>
      <vt:lpstr>Warum technische Assistenz?</vt:lpstr>
      <vt:lpstr>Warum technische Assistenz in der Wohnung?</vt:lpstr>
      <vt:lpstr>Hilfe heute:  Der Hausnotruf </vt:lpstr>
      <vt:lpstr>Der Wandel der Wohnung</vt:lpstr>
      <vt:lpstr>Bundesprogramm der Beratungsstellen</vt:lpstr>
      <vt:lpstr>Ansatz und Leitlinie KBS V-G</vt:lpstr>
      <vt:lpstr>Kommunale Beratungsstelle</vt:lpstr>
      <vt:lpstr>Das erste Jahr - Ergebnisse</vt:lpstr>
      <vt:lpstr>Szenarien</vt:lpstr>
      <vt:lpstr>Sichere Wohnung</vt:lpstr>
      <vt:lpstr>Dienstleistungen im Bereich Demenz</vt:lpstr>
      <vt:lpstr>Vielen Dank 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2015-05-05T13:45:38Z</dcterms:created>
  <dcterms:modified xsi:type="dcterms:W3CDTF">2015-11-17T17:29:57Z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