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620" r:id="rId3"/>
    <p:sldId id="500" r:id="rId4"/>
    <p:sldId id="612" r:id="rId5"/>
    <p:sldId id="621" r:id="rId6"/>
    <p:sldId id="595" r:id="rId7"/>
    <p:sldId id="626" r:id="rId8"/>
    <p:sldId id="627" r:id="rId9"/>
    <p:sldId id="594" r:id="rId10"/>
    <p:sldId id="603" r:id="rId11"/>
    <p:sldId id="622" r:id="rId12"/>
    <p:sldId id="623" r:id="rId13"/>
    <p:sldId id="624" r:id="rId14"/>
    <p:sldId id="555" r:id="rId15"/>
    <p:sldId id="625" r:id="rId16"/>
    <p:sldId id="628" r:id="rId17"/>
    <p:sldId id="629" r:id="rId18"/>
    <p:sldId id="606" r:id="rId19"/>
    <p:sldId id="609" r:id="rId20"/>
    <p:sldId id="575" r:id="rId21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Ursula Schirmer" initials="U. Sch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2D69B1"/>
    <a:srgbClr val="CCFFFF"/>
    <a:srgbClr val="CCECFF"/>
    <a:srgbClr val="99CCFF"/>
    <a:srgbClr val="D9B1B6"/>
    <a:srgbClr val="FB9179"/>
    <a:srgbClr val="0066FF"/>
    <a:srgbClr val="C0C0C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6619" autoAdjust="0"/>
  </p:normalViewPr>
  <p:slideViewPr>
    <p:cSldViewPr>
      <p:cViewPr>
        <p:scale>
          <a:sx n="68" d="100"/>
          <a:sy n="68" d="100"/>
        </p:scale>
        <p:origin x="-1858" y="-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1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0" tIns="45494" rIns="90990" bIns="45494" numCol="1" anchor="t" anchorCtr="0" compatLnSpc="1">
            <a:prstTxWarp prst="textNoShape">
              <a:avLst/>
            </a:prstTxWarp>
          </a:bodyPr>
          <a:lstStyle>
            <a:lvl1pPr defTabSz="920754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0" tIns="45494" rIns="90990" bIns="45494" numCol="1" anchor="t" anchorCtr="0" compatLnSpc="1">
            <a:prstTxWarp prst="textNoShape">
              <a:avLst/>
            </a:prstTxWarp>
          </a:bodyPr>
          <a:lstStyle>
            <a:lvl1pPr algn="r" defTabSz="920754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0" tIns="45494" rIns="90990" bIns="45494" numCol="1" anchor="b" anchorCtr="0" compatLnSpc="1">
            <a:prstTxWarp prst="textNoShape">
              <a:avLst/>
            </a:prstTxWarp>
          </a:bodyPr>
          <a:lstStyle>
            <a:lvl1pPr defTabSz="920754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0" tIns="45494" rIns="90990" bIns="45494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4750674-F200-485B-A60C-3CCA28595C33}" type="slidenum">
              <a:rPr lang="en-GB" altLang="de-DE"/>
              <a:pPr>
                <a:defRPr/>
              </a:pPr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6745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0" tIns="45494" rIns="90990" bIns="45494" numCol="1" anchor="t" anchorCtr="0" compatLnSpc="1">
            <a:prstTxWarp prst="textNoShape">
              <a:avLst/>
            </a:prstTxWarp>
          </a:bodyPr>
          <a:lstStyle>
            <a:lvl1pPr defTabSz="920754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0" tIns="45494" rIns="90990" bIns="45494" numCol="1" anchor="t" anchorCtr="0" compatLnSpc="1">
            <a:prstTxWarp prst="textNoShape">
              <a:avLst/>
            </a:prstTxWarp>
          </a:bodyPr>
          <a:lstStyle>
            <a:lvl1pPr algn="r" defTabSz="920754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8338" y="4713288"/>
            <a:ext cx="5332412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0" tIns="45494" rIns="90990" bIns="454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0" tIns="45494" rIns="90990" bIns="45494" numCol="1" anchor="b" anchorCtr="0" compatLnSpc="1">
            <a:prstTxWarp prst="textNoShape">
              <a:avLst/>
            </a:prstTxWarp>
          </a:bodyPr>
          <a:lstStyle>
            <a:lvl1pPr defTabSz="920754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0" tIns="45494" rIns="90990" bIns="45494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DD6019E-32E4-4E5E-BEB7-258DF293CD7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0754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ea typeface="ＭＳ Ｐゴシック" pitchFamily="34" charset="-128"/>
            </a:endParaRPr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9E65568-120D-4470-BBB7-1A87CC36DC36}" type="slidenum">
              <a:rPr lang="de-DE" altLang="de-DE" smtClean="0"/>
              <a:pPr eaLnBrk="1" hangingPunct="1">
                <a:spcBef>
                  <a:spcPct val="0"/>
                </a:spcBef>
              </a:pPr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9ECD3-BA25-4F4B-BC3D-F27ABAC025B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371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D6019E-32E4-4E5E-BEB7-258DF293CD77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9616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D6019E-32E4-4E5E-BEB7-258DF293CD77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531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63600" y="1809750"/>
            <a:ext cx="7629525" cy="8715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63600" y="2679700"/>
            <a:ext cx="7629525" cy="3195638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5903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8D6305BA-98A9-413F-9D8D-E2CC086D68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6838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1074738"/>
            <a:ext cx="1906587" cy="5178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63600" y="1074738"/>
            <a:ext cx="5570538" cy="51784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73788CC9-A4AE-4B90-8F94-6DB349498E7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940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863600" y="1074738"/>
            <a:ext cx="7629525" cy="51784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7975E254-F476-4058-83D9-81DC01768A1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4252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074738"/>
            <a:ext cx="7629525" cy="879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863600" y="1952625"/>
            <a:ext cx="7629525" cy="4300538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C1CDB742-C56A-4D8B-99DE-5EA97A5E742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5046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333B7-3C8F-418B-B150-C702AD80480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4206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4C47D-B73B-4C78-BFE1-BA6F590EE9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950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D6FF9-628D-40DE-989D-B3FF68F4C0E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92568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0FBE-975A-4BFA-B143-85D994A6070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72594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3E45D-3DA9-42F0-91A5-EFB7A73EB0C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909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BE2F-9DC0-438B-9EEC-AF6F1A6204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9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7C08A8C7-02AC-4063-A087-5B052A9BAF2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4407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2F371-5BE2-425C-9BCF-16D0B19C49E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0082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AF90F-F6A1-47C0-BFF4-A2D1940A431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6964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A521-1DCF-4D5D-8ED7-94388CB32F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38070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88F47-0066-4B7F-BB81-A5B6E5AFAA2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54105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8B8C-5379-48EF-A271-522CDA887E3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6666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9011602A-E890-4435-AB05-128C3B938D2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5495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63600" y="1952625"/>
            <a:ext cx="3738563" cy="4300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4563" y="1952625"/>
            <a:ext cx="3738562" cy="4300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B20B3480-25B3-4AC6-BD4D-C2A12575BC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382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504ACD95-C1A3-4290-B7DC-FB3ACD5750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0928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07C50F6A-8520-4D18-9AD4-ADF0D23921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144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9F8F64E8-ABD1-46F5-B304-991C23F784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8924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A193C0C3-1A44-4704-B9D4-665DE331D5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69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B7C05A96-4828-497D-8CF5-F4B7F1ED0C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715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1074738"/>
            <a:ext cx="7629525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3600" y="1952625"/>
            <a:ext cx="7629525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Aufzählung Ebene 2</a:t>
            </a:r>
          </a:p>
          <a:p>
            <a:pPr lvl="2"/>
            <a:r>
              <a:rPr lang="de-DE" altLang="de-DE" smtClean="0"/>
              <a:t>Aufzählung Ebene 3</a:t>
            </a:r>
          </a:p>
          <a:p>
            <a:pPr lvl="2"/>
            <a:endParaRPr lang="de-DE" altLang="de-DE" smtClean="0"/>
          </a:p>
          <a:p>
            <a:pPr lvl="0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24675" y="6261100"/>
            <a:ext cx="13779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89687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Seite </a:t>
            </a:r>
            <a:fld id="{96227588-CF49-490F-B008-96CDAAD013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5" r:id="rId1"/>
    <p:sldLayoutId id="2147485532" r:id="rId2"/>
    <p:sldLayoutId id="2147485533" r:id="rId3"/>
    <p:sldLayoutId id="2147485534" r:id="rId4"/>
    <p:sldLayoutId id="2147485535" r:id="rId5"/>
    <p:sldLayoutId id="2147485536" r:id="rId6"/>
    <p:sldLayoutId id="2147485537" r:id="rId7"/>
    <p:sldLayoutId id="2147485538" r:id="rId8"/>
    <p:sldLayoutId id="2147485539" r:id="rId9"/>
    <p:sldLayoutId id="2147485540" r:id="rId10"/>
    <p:sldLayoutId id="2147485541" r:id="rId11"/>
    <p:sldLayoutId id="2147485542" r:id="rId12"/>
    <p:sldLayoutId id="2147485543" r:id="rId13"/>
  </p:sldLayoutIdLst>
  <p:hf sldNum="0" hdr="0" dt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charset="0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charset="0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charset="0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ABFC52C-D42D-4765-9DF1-3530BF0614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4" r:id="rId1"/>
    <p:sldLayoutId id="2147485545" r:id="rId2"/>
    <p:sldLayoutId id="2147485546" r:id="rId3"/>
    <p:sldLayoutId id="2147485547" r:id="rId4"/>
    <p:sldLayoutId id="2147485548" r:id="rId5"/>
    <p:sldLayoutId id="2147485549" r:id="rId6"/>
    <p:sldLayoutId id="2147485550" r:id="rId7"/>
    <p:sldLayoutId id="2147485551" r:id="rId8"/>
    <p:sldLayoutId id="2147485552" r:id="rId9"/>
    <p:sldLayoutId id="2147485553" r:id="rId10"/>
    <p:sldLayoutId id="214748555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4. Pflege-und Gesundheitskonferenz </a:t>
            </a:r>
            <a:br>
              <a:rPr lang="de-DE" dirty="0" smtClean="0"/>
            </a:br>
            <a:r>
              <a:rPr lang="de-DE" dirty="0" smtClean="0"/>
              <a:t>Landkreis Vorpommern-Greifswald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18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  <a:r>
              <a:rPr lang="de-DE" dirty="0" smtClean="0"/>
              <a:t>Zielsetzung 2016 (1)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628800"/>
            <a:ext cx="7629525" cy="4624363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r>
              <a:rPr lang="de-DE" sz="1600" dirty="0" smtClean="0"/>
              <a:t>Vorbereitung der Implementierung </a:t>
            </a:r>
            <a:r>
              <a:rPr lang="de-DE" sz="1600" dirty="0"/>
              <a:t>des integrierten Pflegesozialplanungsprozess für das Land Mecklenburg –Vorpommern ab 2016 </a:t>
            </a:r>
            <a:r>
              <a:rPr lang="de-DE" sz="1600" dirty="0" smtClean="0"/>
              <a:t>.</a:t>
            </a:r>
          </a:p>
          <a:p>
            <a:pPr marL="0" indent="0">
              <a:buNone/>
            </a:pPr>
            <a:endParaRPr lang="de-DE" sz="1600" dirty="0" smtClean="0"/>
          </a:p>
          <a:p>
            <a:r>
              <a:rPr lang="de-DE" sz="1600" dirty="0" smtClean="0"/>
              <a:t>Organisation von Informations- und Kommunikationsprozessen über die </a:t>
            </a:r>
            <a:r>
              <a:rPr lang="de-DE" sz="1600" dirty="0" err="1" smtClean="0"/>
              <a:t>Anwen</a:t>
            </a:r>
            <a:r>
              <a:rPr lang="de-DE" sz="1600" dirty="0" smtClean="0"/>
              <a:t>-dung </a:t>
            </a:r>
            <a:r>
              <a:rPr lang="de-DE" sz="1600" dirty="0"/>
              <a:t>der im Kompass vorgestellten Instrumente und Methoden (Roadmap, </a:t>
            </a:r>
            <a:r>
              <a:rPr lang="de-DE" sz="1600" dirty="0" err="1"/>
              <a:t>Pla-nungsinstrument</a:t>
            </a:r>
            <a:r>
              <a:rPr lang="de-DE" sz="1600" dirty="0"/>
              <a:t> u.a.) mit dem Ziel ihrer Modifizierung und Anpassung an die konkreten praktischen  Erfahrungen der Pflegesozialplanerinnen und </a:t>
            </a:r>
            <a:r>
              <a:rPr lang="de-DE" sz="1600" dirty="0" smtClean="0"/>
              <a:t>-planer </a:t>
            </a:r>
            <a:r>
              <a:rPr lang="de-DE" sz="1600" dirty="0"/>
              <a:t>sowie an die spezifischen  Rahmenbedingungen der Pflegesozialpläne in den Landkreisen und kreisfreien Städten Mecklenburg-Vorpommerns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sz="1600" dirty="0"/>
              <a:t>	</a:t>
            </a:r>
            <a:endParaRPr lang="de-DE" sz="1600" dirty="0" smtClean="0"/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7C08A8C7-02AC-4063-A087-5B052A9BAF2B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01763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Zielsetzung 2016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 </a:t>
            </a:r>
          </a:p>
          <a:p>
            <a:r>
              <a:rPr lang="de-DE" sz="1800" dirty="0" smtClean="0"/>
              <a:t>Erhebung bei beteiligten Akteurinnen und Akteuren der Landkreise und kreisfreien Städte zu möglichen Bedarfen für den Implementierungsprozess (Informationsmaterialien, Handlungsempfehlungen, Durchführen von Workshops und Vernetzungsveranstaltungen etc.).</a:t>
            </a:r>
          </a:p>
          <a:p>
            <a:endParaRPr lang="de-DE" sz="1800" dirty="0"/>
          </a:p>
          <a:p>
            <a:r>
              <a:rPr lang="de-DE" sz="1800" dirty="0" smtClean="0"/>
              <a:t>Durchführung von zwei Informationsveranstaltungen zum Kompass für jeweils Sozialamtsleiter und Sozialdezernenten Mecklenburg-Vorpommerns</a:t>
            </a:r>
          </a:p>
          <a:p>
            <a:pPr marL="0" indent="0">
              <a:buNone/>
            </a:pPr>
            <a:endParaRPr lang="de-DE" sz="1800" dirty="0" smtClean="0"/>
          </a:p>
          <a:p>
            <a:r>
              <a:rPr lang="de-DE" sz="1800" dirty="0" smtClean="0"/>
              <a:t>Durchführung drei </a:t>
            </a:r>
            <a:r>
              <a:rPr lang="de-DE" sz="1800" dirty="0"/>
              <a:t>W</a:t>
            </a:r>
            <a:r>
              <a:rPr lang="de-DE" sz="1800" dirty="0" smtClean="0"/>
              <a:t>orkshops </a:t>
            </a:r>
            <a:r>
              <a:rPr lang="de-DE" sz="1800" dirty="0"/>
              <a:t>für die fachliche Begleitung der </a:t>
            </a:r>
            <a:r>
              <a:rPr lang="de-DE" sz="1800" dirty="0" smtClean="0"/>
              <a:t>Implementierung mit den Planerinnen und Planern </a:t>
            </a:r>
          </a:p>
          <a:p>
            <a:endParaRPr lang="de-DE" sz="1800" dirty="0"/>
          </a:p>
          <a:p>
            <a:endParaRPr lang="de-DE" sz="1800" dirty="0" smtClean="0"/>
          </a:p>
          <a:p>
            <a:endParaRPr lang="de-DE" sz="1800" dirty="0" smtClean="0"/>
          </a:p>
          <a:p>
            <a:endParaRPr lang="de-DE" sz="1800" dirty="0"/>
          </a:p>
          <a:p>
            <a:endParaRPr lang="de-DE" sz="1800" dirty="0" smtClean="0"/>
          </a:p>
          <a:p>
            <a:endParaRPr lang="de-DE" sz="1800" dirty="0" smtClean="0"/>
          </a:p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7C08A8C7-02AC-4063-A087-5B052A9BAF2B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07427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Zielsetzung 2016 (3)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Gemeinsame </a:t>
            </a:r>
            <a:r>
              <a:rPr lang="de-DE" dirty="0"/>
              <a:t>Erarbeitung </a:t>
            </a:r>
            <a:r>
              <a:rPr lang="de-DE" dirty="0" smtClean="0"/>
              <a:t>eines  verbindlichen </a:t>
            </a:r>
            <a:r>
              <a:rPr lang="de-DE" dirty="0"/>
              <a:t>"</a:t>
            </a:r>
            <a:r>
              <a:rPr lang="de-DE" dirty="0" err="1" smtClean="0"/>
              <a:t>Indikatorensatzes</a:t>
            </a:r>
            <a:r>
              <a:rPr lang="de-DE" dirty="0" smtClean="0"/>
              <a:t>“ *</a:t>
            </a:r>
          </a:p>
          <a:p>
            <a:pPr marL="0" indent="0">
              <a:buNone/>
            </a:pPr>
            <a:r>
              <a:rPr lang="de-DE" dirty="0" smtClean="0"/>
              <a:t>- Sozialstrukturdaten</a:t>
            </a:r>
          </a:p>
          <a:p>
            <a:pPr marL="0" indent="0">
              <a:buNone/>
            </a:pPr>
            <a:r>
              <a:rPr lang="de-DE" dirty="0" smtClean="0"/>
              <a:t>- Daten zu Pflege</a:t>
            </a:r>
            <a:r>
              <a:rPr lang="de-DE" dirty="0"/>
              <a:t>, Gesundheit und Prävention und Selbständigkeit,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- Daten zur Teilhabe</a:t>
            </a:r>
            <a:r>
              <a:rPr lang="de-DE" dirty="0"/>
              <a:t>, </a:t>
            </a:r>
            <a:r>
              <a:rPr lang="de-DE" dirty="0" smtClean="0"/>
              <a:t>Engagement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* </a:t>
            </a:r>
            <a:r>
              <a:rPr lang="de-DE" i="1" dirty="0" err="1" smtClean="0"/>
              <a:t>UnIPs</a:t>
            </a:r>
            <a:r>
              <a:rPr lang="de-DE" i="1" dirty="0" smtClean="0"/>
              <a:t> </a:t>
            </a:r>
            <a:r>
              <a:rPr lang="de-DE" i="1" dirty="0"/>
              <a:t>ist dafür die Grundlage und als unterstützendes </a:t>
            </a:r>
            <a:r>
              <a:rPr lang="de-DE" i="1" dirty="0" smtClean="0"/>
              <a:t>Instrument zu verstehen</a:t>
            </a:r>
            <a:endParaRPr lang="de-DE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7C08A8C7-02AC-4063-A087-5B052A9BAF2B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36439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uppieren 4"/>
          <p:cNvGrpSpPr>
            <a:grpSpLocks/>
          </p:cNvGrpSpPr>
          <p:nvPr/>
        </p:nvGrpSpPr>
        <p:grpSpPr bwMode="auto">
          <a:xfrm>
            <a:off x="251520" y="1052736"/>
            <a:ext cx="8941192" cy="5057849"/>
            <a:chOff x="2253087" y="266493"/>
            <a:chExt cx="7707954" cy="6365623"/>
          </a:xfrm>
        </p:grpSpPr>
        <p:grpSp>
          <p:nvGrpSpPr>
            <p:cNvPr id="31747" name="Gruppieren 5"/>
            <p:cNvGrpSpPr>
              <a:grpSpLocks/>
            </p:cNvGrpSpPr>
            <p:nvPr/>
          </p:nvGrpSpPr>
          <p:grpSpPr bwMode="auto">
            <a:xfrm>
              <a:off x="2253087" y="266493"/>
              <a:ext cx="7707954" cy="6365623"/>
              <a:chOff x="2253087" y="266493"/>
              <a:chExt cx="7707954" cy="6365623"/>
            </a:xfrm>
          </p:grpSpPr>
          <p:sp>
            <p:nvSpPr>
              <p:cNvPr id="31749" name="Freihandform 7"/>
              <p:cNvSpPr>
                <a:spLocks/>
              </p:cNvSpPr>
              <p:nvPr/>
            </p:nvSpPr>
            <p:spPr bwMode="auto">
              <a:xfrm rot="2561600">
                <a:off x="4385288" y="4414375"/>
                <a:ext cx="609802" cy="57540"/>
              </a:xfrm>
              <a:custGeom>
                <a:avLst/>
                <a:gdLst>
                  <a:gd name="T0" fmla="*/ 0 w 822815"/>
                  <a:gd name="T1" fmla="*/ 28828 h 57656"/>
                  <a:gd name="T2" fmla="*/ 822815 w 822815"/>
                  <a:gd name="T3" fmla="*/ 28828 h 57656"/>
                  <a:gd name="T4" fmla="*/ 0 60000 65536"/>
                  <a:gd name="T5" fmla="*/ 0 60000 65536"/>
                  <a:gd name="T6" fmla="*/ 0 w 822815"/>
                  <a:gd name="T7" fmla="*/ 0 h 57656"/>
                  <a:gd name="T8" fmla="*/ 822815 w 822815"/>
                  <a:gd name="T9" fmla="*/ 57656 h 576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22815" h="57656">
                    <a:moveTo>
                      <a:pt x="0" y="28828"/>
                    </a:moveTo>
                    <a:lnTo>
                      <a:pt x="822815" y="28828"/>
                    </a:ln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50" name="Freihandform 8"/>
              <p:cNvSpPr>
                <a:spLocks/>
              </p:cNvSpPr>
              <p:nvPr/>
            </p:nvSpPr>
            <p:spPr bwMode="auto">
              <a:xfrm>
                <a:off x="4466062" y="3400171"/>
                <a:ext cx="914439" cy="57656"/>
              </a:xfrm>
              <a:custGeom>
                <a:avLst/>
                <a:gdLst>
                  <a:gd name="T0" fmla="*/ 0 w 914439"/>
                  <a:gd name="T1" fmla="*/ 28828 h 57656"/>
                  <a:gd name="T2" fmla="*/ 914439 w 914439"/>
                  <a:gd name="T3" fmla="*/ 28828 h 57656"/>
                  <a:gd name="T4" fmla="*/ 0 60000 65536"/>
                  <a:gd name="T5" fmla="*/ 0 60000 65536"/>
                  <a:gd name="T6" fmla="*/ 0 w 914439"/>
                  <a:gd name="T7" fmla="*/ 0 h 57656"/>
                  <a:gd name="T8" fmla="*/ 914439 w 914439"/>
                  <a:gd name="T9" fmla="*/ 57656 h 576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14439" h="57656">
                    <a:moveTo>
                      <a:pt x="0" y="28828"/>
                    </a:moveTo>
                    <a:lnTo>
                      <a:pt x="914439" y="28828"/>
                    </a:ln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751" name="Freihandform 9"/>
              <p:cNvSpPr>
                <a:spLocks/>
              </p:cNvSpPr>
              <p:nvPr/>
            </p:nvSpPr>
            <p:spPr bwMode="auto">
              <a:xfrm rot="19038400" flipV="1">
                <a:off x="4365004" y="2367969"/>
                <a:ext cx="560782" cy="57540"/>
              </a:xfrm>
              <a:custGeom>
                <a:avLst/>
                <a:gdLst>
                  <a:gd name="T0" fmla="*/ 0 w 822815"/>
                  <a:gd name="T1" fmla="*/ 28828 h 57656"/>
                  <a:gd name="T2" fmla="*/ 822815 w 822815"/>
                  <a:gd name="T3" fmla="*/ 28828 h 57656"/>
                  <a:gd name="T4" fmla="*/ 0 60000 65536"/>
                  <a:gd name="T5" fmla="*/ 0 60000 65536"/>
                  <a:gd name="T6" fmla="*/ 0 w 822815"/>
                  <a:gd name="T7" fmla="*/ 0 h 57656"/>
                  <a:gd name="T8" fmla="*/ 822815 w 822815"/>
                  <a:gd name="T9" fmla="*/ 57656 h 576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22815" h="57656">
                    <a:moveTo>
                      <a:pt x="0" y="28828"/>
                    </a:moveTo>
                    <a:lnTo>
                      <a:pt x="822815" y="28828"/>
                    </a:ln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" name="Freihandform 10"/>
              <p:cNvSpPr/>
              <p:nvPr/>
            </p:nvSpPr>
            <p:spPr>
              <a:xfrm>
                <a:off x="4363675" y="629000"/>
                <a:ext cx="1562474" cy="1562412"/>
              </a:xfrm>
              <a:custGeom>
                <a:avLst/>
                <a:gdLst>
                  <a:gd name="connsiteX0" fmla="*/ 0 w 1562100"/>
                  <a:gd name="connsiteY0" fmla="*/ 781050 h 1562100"/>
                  <a:gd name="connsiteX1" fmla="*/ 781050 w 1562100"/>
                  <a:gd name="connsiteY1" fmla="*/ 0 h 1562100"/>
                  <a:gd name="connsiteX2" fmla="*/ 1562100 w 1562100"/>
                  <a:gd name="connsiteY2" fmla="*/ 781050 h 1562100"/>
                  <a:gd name="connsiteX3" fmla="*/ 781050 w 1562100"/>
                  <a:gd name="connsiteY3" fmla="*/ 1562100 h 1562100"/>
                  <a:gd name="connsiteX4" fmla="*/ 0 w 1562100"/>
                  <a:gd name="connsiteY4" fmla="*/ 781050 h 156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62100" h="1562100">
                    <a:moveTo>
                      <a:pt x="0" y="781050"/>
                    </a:moveTo>
                    <a:cubicBezTo>
                      <a:pt x="0" y="349688"/>
                      <a:pt x="349688" y="0"/>
                      <a:pt x="781050" y="0"/>
                    </a:cubicBezTo>
                    <a:cubicBezTo>
                      <a:pt x="1212412" y="0"/>
                      <a:pt x="1562100" y="349688"/>
                      <a:pt x="1562100" y="781050"/>
                    </a:cubicBezTo>
                    <a:cubicBezTo>
                      <a:pt x="1562100" y="1212412"/>
                      <a:pt x="1212412" y="1562100"/>
                      <a:pt x="781050" y="1562100"/>
                    </a:cubicBezTo>
                    <a:cubicBezTo>
                      <a:pt x="349688" y="1562100"/>
                      <a:pt x="0" y="1212412"/>
                      <a:pt x="0" y="78105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237654" tIns="237654" rIns="237654" bIns="237654" spcCol="1270" anchor="ctr"/>
              <a:lstStyle/>
              <a:p>
                <a:pPr algn="ctr" defTabSz="6223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de-DE" sz="1600" kern="0" dirty="0">
                    <a:latin typeface="Calibri" panose="020F0502020204030204"/>
                    <a:ea typeface="+mn-ea"/>
                  </a:rPr>
                  <a:t>Sozialstruktur-</a:t>
                </a:r>
              </a:p>
              <a:p>
                <a:pPr algn="ctr" defTabSz="6223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de-DE" sz="1600" kern="0" dirty="0" err="1">
                    <a:latin typeface="Calibri" panose="020F0502020204030204"/>
                    <a:ea typeface="+mn-ea"/>
                  </a:rPr>
                  <a:t>daten</a:t>
                </a:r>
                <a:endParaRPr lang="de-DE" sz="1600" kern="0" dirty="0"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12" name="Freihandform 11"/>
              <p:cNvSpPr/>
              <p:nvPr/>
            </p:nvSpPr>
            <p:spPr>
              <a:xfrm>
                <a:off x="6161514" y="266493"/>
                <a:ext cx="3602397" cy="2092669"/>
              </a:xfrm>
              <a:custGeom>
                <a:avLst/>
                <a:gdLst>
                  <a:gd name="connsiteX0" fmla="*/ 0 w 2343150"/>
                  <a:gd name="connsiteY0" fmla="*/ 0 h 1562100"/>
                  <a:gd name="connsiteX1" fmla="*/ 2343150 w 2343150"/>
                  <a:gd name="connsiteY1" fmla="*/ 0 h 1562100"/>
                  <a:gd name="connsiteX2" fmla="*/ 2343150 w 2343150"/>
                  <a:gd name="connsiteY2" fmla="*/ 1562100 h 1562100"/>
                  <a:gd name="connsiteX3" fmla="*/ 0 w 2343150"/>
                  <a:gd name="connsiteY3" fmla="*/ 1562100 h 1562100"/>
                  <a:gd name="connsiteX4" fmla="*/ 0 w 2343150"/>
                  <a:gd name="connsiteY4" fmla="*/ 0 h 156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43150" h="1562100">
                    <a:moveTo>
                      <a:pt x="0" y="0"/>
                    </a:moveTo>
                    <a:lnTo>
                      <a:pt x="2343150" y="0"/>
                    </a:lnTo>
                    <a:lnTo>
                      <a:pt x="2343150" y="1562100"/>
                    </a:lnTo>
                    <a:lnTo>
                      <a:pt x="0" y="15621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lIns="0" tIns="0" rIns="0" bIns="0" spcCol="1270" anchor="ctr"/>
              <a:lstStyle/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Demografische Entwicklungsprozesse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Soziale </a:t>
                </a:r>
                <a:r>
                  <a:rPr lang="de-DE" sz="1400" kern="0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Daten/Finanzielle Merkmale/Wohnsituation</a:t>
                </a:r>
                <a:endParaRPr lang="de-DE" sz="1400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</a:endParaRP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Anzahl der Menschen mit Migrationshintergrund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Anzahl der Menschen mit Behinderungen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Kommunale Ausgaben für pflegebedürftige Menschen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Aktueller Pflegebedarf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Prognostizierter Pflegebedarf in 5 </a:t>
                </a:r>
                <a:r>
                  <a:rPr lang="de-DE" sz="1400" kern="0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Jahren/in </a:t>
                </a: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10 Jahren</a:t>
                </a:r>
              </a:p>
            </p:txBody>
          </p:sp>
          <p:sp>
            <p:nvSpPr>
              <p:cNvPr id="13" name="Freihandform 12"/>
              <p:cNvSpPr/>
              <p:nvPr/>
            </p:nvSpPr>
            <p:spPr>
              <a:xfrm>
                <a:off x="5381025" y="2647793"/>
                <a:ext cx="1560979" cy="1562412"/>
              </a:xfrm>
              <a:custGeom>
                <a:avLst/>
                <a:gdLst>
                  <a:gd name="connsiteX0" fmla="*/ 0 w 1562100"/>
                  <a:gd name="connsiteY0" fmla="*/ 781050 h 1562100"/>
                  <a:gd name="connsiteX1" fmla="*/ 781050 w 1562100"/>
                  <a:gd name="connsiteY1" fmla="*/ 0 h 1562100"/>
                  <a:gd name="connsiteX2" fmla="*/ 1562100 w 1562100"/>
                  <a:gd name="connsiteY2" fmla="*/ 781050 h 1562100"/>
                  <a:gd name="connsiteX3" fmla="*/ 781050 w 1562100"/>
                  <a:gd name="connsiteY3" fmla="*/ 1562100 h 1562100"/>
                  <a:gd name="connsiteX4" fmla="*/ 0 w 1562100"/>
                  <a:gd name="connsiteY4" fmla="*/ 781050 h 156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62100" h="1562100">
                    <a:moveTo>
                      <a:pt x="0" y="781050"/>
                    </a:moveTo>
                    <a:cubicBezTo>
                      <a:pt x="0" y="349688"/>
                      <a:pt x="349688" y="0"/>
                      <a:pt x="781050" y="0"/>
                    </a:cubicBezTo>
                    <a:cubicBezTo>
                      <a:pt x="1212412" y="0"/>
                      <a:pt x="1562100" y="349688"/>
                      <a:pt x="1562100" y="781050"/>
                    </a:cubicBezTo>
                    <a:cubicBezTo>
                      <a:pt x="1562100" y="1212412"/>
                      <a:pt x="1212412" y="1562100"/>
                      <a:pt x="781050" y="1562100"/>
                    </a:cubicBezTo>
                    <a:cubicBezTo>
                      <a:pt x="349688" y="1562100"/>
                      <a:pt x="0" y="1212412"/>
                      <a:pt x="0" y="78105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238924" tIns="238924" rIns="238924" bIns="238924" spcCol="1270" anchor="ctr"/>
              <a:lstStyle/>
              <a:p>
                <a:pPr algn="ctr" defTabSz="7112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de-DE" sz="1600" kern="0" dirty="0">
                    <a:latin typeface="Calibri" panose="020F0502020204030204"/>
                    <a:ea typeface="+mn-ea"/>
                  </a:rPr>
                  <a:t>Pflege, Gesundheit, Prävention</a:t>
                </a:r>
              </a:p>
            </p:txBody>
          </p:sp>
          <p:sp>
            <p:nvSpPr>
              <p:cNvPr id="14" name="Freihandform 13"/>
              <p:cNvSpPr/>
              <p:nvPr/>
            </p:nvSpPr>
            <p:spPr>
              <a:xfrm>
                <a:off x="6970871" y="3235412"/>
                <a:ext cx="2990170" cy="1562412"/>
              </a:xfrm>
              <a:custGeom>
                <a:avLst/>
                <a:gdLst>
                  <a:gd name="connsiteX0" fmla="*/ 0 w 2343150"/>
                  <a:gd name="connsiteY0" fmla="*/ 0 h 1562100"/>
                  <a:gd name="connsiteX1" fmla="*/ 2343150 w 2343150"/>
                  <a:gd name="connsiteY1" fmla="*/ 0 h 1562100"/>
                  <a:gd name="connsiteX2" fmla="*/ 2343150 w 2343150"/>
                  <a:gd name="connsiteY2" fmla="*/ 1562100 h 1562100"/>
                  <a:gd name="connsiteX3" fmla="*/ 0 w 2343150"/>
                  <a:gd name="connsiteY3" fmla="*/ 1562100 h 1562100"/>
                  <a:gd name="connsiteX4" fmla="*/ 0 w 2343150"/>
                  <a:gd name="connsiteY4" fmla="*/ 0 h 156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43150" h="1562100">
                    <a:moveTo>
                      <a:pt x="0" y="0"/>
                    </a:moveTo>
                    <a:lnTo>
                      <a:pt x="2343150" y="0"/>
                    </a:lnTo>
                    <a:lnTo>
                      <a:pt x="2343150" y="1562100"/>
                    </a:lnTo>
                    <a:lnTo>
                      <a:pt x="0" y="15621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lIns="0" tIns="0" rIns="0" bIns="0" spcCol="1270" anchor="ctr"/>
              <a:lstStyle/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Angebote im Bereich Pflege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Nutzerzufriedenheit mit den Angeboten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Qualitätssicherungsmaßnahmen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Personalstruktur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Beratungs-, Steuerungs- und Informationsstruktur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Medizinische Versorgung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Angebote im Bereich Prävention und Rehabilitation</a:t>
                </a:r>
              </a:p>
            </p:txBody>
          </p:sp>
          <p:sp>
            <p:nvSpPr>
              <p:cNvPr id="15" name="Freihandform 14"/>
              <p:cNvSpPr/>
              <p:nvPr/>
            </p:nvSpPr>
            <p:spPr>
              <a:xfrm>
                <a:off x="4522038" y="4575832"/>
                <a:ext cx="1717974" cy="1562412"/>
              </a:xfrm>
              <a:custGeom>
                <a:avLst/>
                <a:gdLst>
                  <a:gd name="connsiteX0" fmla="*/ 0 w 1562100"/>
                  <a:gd name="connsiteY0" fmla="*/ 781050 h 1562100"/>
                  <a:gd name="connsiteX1" fmla="*/ 781050 w 1562100"/>
                  <a:gd name="connsiteY1" fmla="*/ 0 h 1562100"/>
                  <a:gd name="connsiteX2" fmla="*/ 1562100 w 1562100"/>
                  <a:gd name="connsiteY2" fmla="*/ 781050 h 1562100"/>
                  <a:gd name="connsiteX3" fmla="*/ 781050 w 1562100"/>
                  <a:gd name="connsiteY3" fmla="*/ 1562100 h 1562100"/>
                  <a:gd name="connsiteX4" fmla="*/ 0 w 1562100"/>
                  <a:gd name="connsiteY4" fmla="*/ 781050 h 156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62100" h="1562100">
                    <a:moveTo>
                      <a:pt x="0" y="781050"/>
                    </a:moveTo>
                    <a:cubicBezTo>
                      <a:pt x="0" y="349688"/>
                      <a:pt x="349688" y="0"/>
                      <a:pt x="781050" y="0"/>
                    </a:cubicBezTo>
                    <a:cubicBezTo>
                      <a:pt x="1212412" y="0"/>
                      <a:pt x="1562100" y="349688"/>
                      <a:pt x="1562100" y="781050"/>
                    </a:cubicBezTo>
                    <a:cubicBezTo>
                      <a:pt x="1562100" y="1212412"/>
                      <a:pt x="1212412" y="1562100"/>
                      <a:pt x="781050" y="1562100"/>
                    </a:cubicBezTo>
                    <a:cubicBezTo>
                      <a:pt x="349688" y="1562100"/>
                      <a:pt x="0" y="1212412"/>
                      <a:pt x="0" y="78105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ysClr val="window" lastClr="FFFFFF">
                    <a:hueOff val="0"/>
                    <a:satOff val="0"/>
                    <a:lumOff val="0"/>
                    <a:alphaOff val="0"/>
                  </a:sysClr>
                </a:solidFill>
                <a:prstDash val="solid"/>
                <a:miter lim="800000"/>
              </a:ln>
              <a:effectLst/>
            </p:spPr>
            <p:txBody>
              <a:bodyPr lIns="238924" tIns="238924" rIns="238924" bIns="238924" spcCol="1270" anchor="ctr"/>
              <a:lstStyle/>
              <a:p>
                <a:pPr algn="ctr" defTabSz="7112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35000"/>
                  </a:spcAft>
                  <a:defRPr/>
                </a:pPr>
                <a:r>
                  <a:rPr lang="de-DE" sz="1600" kern="0" dirty="0" smtClean="0">
                    <a:latin typeface="Calibri" panose="020F0502020204030204"/>
                    <a:ea typeface="+mn-ea"/>
                  </a:rPr>
                  <a:t>Selbständigkeit</a:t>
                </a:r>
                <a:r>
                  <a:rPr lang="de-DE" sz="1600" kern="0" dirty="0">
                    <a:latin typeface="Calibri" panose="020F0502020204030204"/>
                    <a:ea typeface="+mn-ea"/>
                  </a:rPr>
                  <a:t>, Teilhabe, Engagement</a:t>
                </a:r>
              </a:p>
            </p:txBody>
          </p:sp>
          <p:sp>
            <p:nvSpPr>
              <p:cNvPr id="16" name="Freihandform 15"/>
              <p:cNvSpPr/>
              <p:nvPr/>
            </p:nvSpPr>
            <p:spPr>
              <a:xfrm>
                <a:off x="6225958" y="5069704"/>
                <a:ext cx="2860299" cy="1562412"/>
              </a:xfrm>
              <a:custGeom>
                <a:avLst/>
                <a:gdLst>
                  <a:gd name="connsiteX0" fmla="*/ 0 w 2343150"/>
                  <a:gd name="connsiteY0" fmla="*/ 0 h 1562100"/>
                  <a:gd name="connsiteX1" fmla="*/ 2343150 w 2343150"/>
                  <a:gd name="connsiteY1" fmla="*/ 0 h 1562100"/>
                  <a:gd name="connsiteX2" fmla="*/ 2343150 w 2343150"/>
                  <a:gd name="connsiteY2" fmla="*/ 1562100 h 1562100"/>
                  <a:gd name="connsiteX3" fmla="*/ 0 w 2343150"/>
                  <a:gd name="connsiteY3" fmla="*/ 1562100 h 1562100"/>
                  <a:gd name="connsiteX4" fmla="*/ 0 w 2343150"/>
                  <a:gd name="connsiteY4" fmla="*/ 0 h 156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43150" h="1562100">
                    <a:moveTo>
                      <a:pt x="0" y="0"/>
                    </a:moveTo>
                    <a:lnTo>
                      <a:pt x="2343150" y="0"/>
                    </a:lnTo>
                    <a:lnTo>
                      <a:pt x="2343150" y="1562100"/>
                    </a:lnTo>
                    <a:lnTo>
                      <a:pt x="0" y="15621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lIns="0" tIns="0" rIns="0" bIns="0" spcCol="1270" anchor="ctr"/>
              <a:lstStyle/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Bedarf im Bereich Alltag und Haushalt</a:t>
                </a:r>
              </a:p>
              <a:p>
                <a:pPr marL="57150" lvl="1" indent="-57150" defTabSz="355600" fontAlgn="auto">
                  <a:lnSpc>
                    <a:spcPct val="90000"/>
                  </a:lnSpc>
                  <a:spcBef>
                    <a:spcPts val="0"/>
                  </a:spcBef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de-DE" sz="1400" kern="0" dirty="0" smtClean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  <a:ea typeface="+mn-ea"/>
                  </a:rPr>
                  <a:t>Teilhabe/Mobilität/Engagement</a:t>
                </a:r>
                <a:endParaRPr lang="de-DE" sz="1400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31758" name="Ellipse 16"/>
              <p:cNvSpPr>
                <a:spLocks noChangeArrowheads="1"/>
              </p:cNvSpPr>
              <p:nvPr/>
            </p:nvSpPr>
            <p:spPr bwMode="auto">
              <a:xfrm>
                <a:off x="2253087" y="2127249"/>
                <a:ext cx="2603499" cy="2603499"/>
              </a:xfrm>
              <a:prstGeom prst="ellipse">
                <a:avLst/>
              </a:prstGeom>
              <a:solidFill>
                <a:srgbClr val="C00000"/>
              </a:solidFill>
              <a:ln w="127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lnSpc>
                    <a:spcPts val="2600"/>
                  </a:lnSpc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lnSpc>
                    <a:spcPts val="2600"/>
                  </a:lnSpc>
                  <a:buChar char="-"/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lnSpc>
                    <a:spcPts val="2600"/>
                  </a:lnSpc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buFontTx/>
                  <a:buNone/>
                </a:pPr>
                <a:endParaRPr lang="de-DE" altLang="de-DE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7" name="Textfeld 6"/>
            <p:cNvSpPr txBox="1"/>
            <p:nvPr/>
          </p:nvSpPr>
          <p:spPr>
            <a:xfrm>
              <a:off x="2613845" y="2647793"/>
              <a:ext cx="1837588" cy="16268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3600" kern="0" dirty="0" err="1">
                  <a:solidFill>
                    <a:prstClr val="white"/>
                  </a:solidFill>
                  <a:latin typeface="Calibri" panose="020F0502020204030204"/>
                  <a:ea typeface="+mn-ea"/>
                </a:rPr>
                <a:t>UnIPs</a:t>
              </a:r>
              <a:endParaRPr lang="de-DE" sz="3600" kern="0" dirty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 b="1" kern="0" dirty="0">
                  <a:solidFill>
                    <a:prstClr val="white"/>
                  </a:solidFill>
                  <a:latin typeface="Calibri" panose="020F0502020204030204"/>
                  <a:ea typeface="+mn-ea"/>
                </a:rPr>
                <a:t>Un</a:t>
              </a:r>
              <a:r>
                <a:rPr lang="de-DE" sz="1400" kern="0" dirty="0">
                  <a:solidFill>
                    <a:prstClr val="white"/>
                  </a:solidFill>
                  <a:latin typeface="Calibri" panose="020F0502020204030204"/>
                  <a:ea typeface="+mn-ea"/>
                </a:rPr>
                <a:t>terstützendes </a:t>
              </a:r>
              <a:r>
                <a:rPr lang="de-DE" sz="1400" b="1" kern="0" dirty="0">
                  <a:solidFill>
                    <a:prstClr val="white"/>
                  </a:solidFill>
                  <a:latin typeface="Calibri" panose="020F0502020204030204"/>
                  <a:ea typeface="+mn-ea"/>
                </a:rPr>
                <a:t>I</a:t>
              </a:r>
              <a:r>
                <a:rPr lang="de-DE" sz="1400" kern="0" dirty="0">
                  <a:solidFill>
                    <a:prstClr val="white"/>
                  </a:solidFill>
                  <a:latin typeface="Calibri" panose="020F0502020204030204"/>
                  <a:ea typeface="+mn-ea"/>
                </a:rPr>
                <a:t>nstrument für die </a:t>
              </a:r>
              <a:r>
                <a:rPr lang="de-DE" sz="1400" b="1" kern="0" dirty="0">
                  <a:solidFill>
                    <a:prstClr val="white"/>
                  </a:solidFill>
                  <a:latin typeface="Calibri" panose="020F0502020204030204"/>
                  <a:ea typeface="+mn-ea"/>
                </a:rPr>
                <a:t>P</a:t>
              </a:r>
              <a:r>
                <a:rPr lang="de-DE" sz="1400" kern="0" dirty="0">
                  <a:solidFill>
                    <a:prstClr val="white"/>
                  </a:solidFill>
                  <a:latin typeface="Calibri" panose="020F0502020204030204"/>
                  <a:ea typeface="+mn-ea"/>
                </a:rPr>
                <a:t>flege</a:t>
              </a:r>
              <a:r>
                <a:rPr lang="de-DE" sz="1400" b="1" kern="0" dirty="0">
                  <a:solidFill>
                    <a:prstClr val="white"/>
                  </a:solidFill>
                  <a:latin typeface="Calibri" panose="020F0502020204030204"/>
                  <a:ea typeface="+mn-ea"/>
                </a:rPr>
                <a:t>s</a:t>
              </a:r>
              <a:r>
                <a:rPr lang="de-DE" sz="1400" kern="0" dirty="0">
                  <a:solidFill>
                    <a:prstClr val="white"/>
                  </a:solidFill>
                  <a:latin typeface="Calibri" panose="020F0502020204030204"/>
                  <a:ea typeface="+mn-ea"/>
                </a:rPr>
                <a:t>ozialplanung</a:t>
              </a:r>
              <a:endParaRPr lang="de-DE" sz="5400" kern="0" dirty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</p:grpSp>
      <p:pic>
        <p:nvPicPr>
          <p:cNvPr id="17" name="Picture 4" descr="Logo_3farbig_42c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9298"/>
            <a:ext cx="44640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539552" y="706985"/>
            <a:ext cx="7629525" cy="879475"/>
          </a:xfrm>
        </p:spPr>
        <p:txBody>
          <a:bodyPr/>
          <a:lstStyle/>
          <a:p>
            <a:r>
              <a:rPr lang="de-DE" altLang="de-DE" dirty="0" err="1" smtClean="0">
                <a:ea typeface="ＭＳ Ｐゴシック" pitchFamily="34" charset="-128"/>
              </a:rPr>
              <a:t>UniPs</a:t>
            </a:r>
            <a:endParaRPr lang="de-DE" altLang="de-DE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3600" y="1074739"/>
            <a:ext cx="7629525" cy="554062"/>
          </a:xfrm>
        </p:spPr>
        <p:txBody>
          <a:bodyPr/>
          <a:lstStyle/>
          <a:p>
            <a:r>
              <a:rPr lang="de-DE" dirty="0" smtClean="0"/>
              <a:t>Ausblick und Weiterarbeit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556792"/>
            <a:ext cx="7629525" cy="4696371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Was ist bisher erreicht? 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Organisation von Informations- und Kommunikationsprozessen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über den Kompass auf verschiedenen personellen und 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methodischen Ebenen</a:t>
            </a:r>
          </a:p>
          <a:p>
            <a:pPr marL="0" indent="0">
              <a:buNone/>
            </a:pPr>
            <a:r>
              <a:rPr lang="de-DE" dirty="0" smtClean="0"/>
              <a:t>-    Grundkonsens </a:t>
            </a:r>
            <a:r>
              <a:rPr lang="de-DE" dirty="0"/>
              <a:t>zur </a:t>
            </a:r>
            <a:r>
              <a:rPr lang="de-DE" dirty="0" smtClean="0"/>
              <a:t> Anwendung </a:t>
            </a:r>
            <a:r>
              <a:rPr lang="de-DE" dirty="0"/>
              <a:t>der im Kompass vorgestellten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Instrumente </a:t>
            </a:r>
            <a:r>
              <a:rPr lang="de-DE" dirty="0"/>
              <a:t>und Methoden (Roadmap, </a:t>
            </a:r>
            <a:r>
              <a:rPr lang="de-DE" dirty="0" smtClean="0"/>
              <a:t>Planungsinstrument </a:t>
            </a:r>
            <a:r>
              <a:rPr lang="de-DE" dirty="0" err="1" smtClean="0"/>
              <a:t>u.a</a:t>
            </a:r>
            <a:r>
              <a:rPr lang="de-DE" dirty="0" smtClean="0"/>
              <a:t>)</a:t>
            </a:r>
          </a:p>
          <a:p>
            <a:pPr>
              <a:buFontTx/>
              <a:buChar char="-"/>
            </a:pPr>
            <a:r>
              <a:rPr lang="de-DE" dirty="0" smtClean="0"/>
              <a:t>Gemeinsame Definition der integrierten </a:t>
            </a:r>
            <a:r>
              <a:rPr lang="de-DE" dirty="0" err="1" smtClean="0"/>
              <a:t>PSPl</a:t>
            </a:r>
            <a:r>
              <a:rPr lang="de-DE" dirty="0" smtClean="0"/>
              <a:t> </a:t>
            </a:r>
          </a:p>
          <a:p>
            <a:pPr>
              <a:buFontTx/>
              <a:buChar char="-"/>
            </a:pPr>
            <a:r>
              <a:rPr lang="de-DE" dirty="0" smtClean="0"/>
              <a:t>Verständigung über die Notwendigkeit </a:t>
            </a:r>
            <a:r>
              <a:rPr lang="de-DE" dirty="0"/>
              <a:t>der Definierung der verfügbaren Datensätze oder Messmethoden </a:t>
            </a:r>
            <a:r>
              <a:rPr lang="de-DE" dirty="0" smtClean="0"/>
              <a:t>und </a:t>
            </a:r>
            <a:r>
              <a:rPr lang="de-DE" dirty="0"/>
              <a:t>der </a:t>
            </a:r>
            <a:r>
              <a:rPr lang="de-DE" dirty="0" smtClean="0"/>
              <a:t>Notwendigkeit der Vergleichbarkeit </a:t>
            </a:r>
            <a:r>
              <a:rPr lang="de-DE" dirty="0"/>
              <a:t>der Ergebnisse durch identische statistische Verfahren 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7C08A8C7-02AC-4063-A087-5B052A9BAF2B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4069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3541" cy="735459"/>
          </a:xfrm>
        </p:spPr>
        <p:txBody>
          <a:bodyPr/>
          <a:lstStyle/>
          <a:p>
            <a:r>
              <a:rPr lang="de-DE" dirty="0" smtClean="0"/>
              <a:t>Ausblick und Weiterarbeit 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3600" y="1952625"/>
            <a:ext cx="7629525" cy="430053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Woran sollte weitergearbeitet werden?</a:t>
            </a:r>
          </a:p>
          <a:p>
            <a:pPr>
              <a:buFontTx/>
              <a:buChar char="-"/>
            </a:pPr>
            <a:r>
              <a:rPr lang="de-DE" dirty="0" smtClean="0"/>
              <a:t>Generell: Umsetzung </a:t>
            </a:r>
            <a:r>
              <a:rPr lang="de-DE" dirty="0"/>
              <a:t>des Konzeptes der integrierten Pflegesozialplanung im P</a:t>
            </a:r>
            <a:r>
              <a:rPr lang="de-DE" dirty="0" smtClean="0"/>
              <a:t>rozess und Weiterarbeit an den Inhalten und Methoden</a:t>
            </a:r>
          </a:p>
          <a:p>
            <a:pPr>
              <a:buFontTx/>
              <a:buChar char="-"/>
            </a:pPr>
            <a:r>
              <a:rPr lang="de-DE" dirty="0" smtClean="0"/>
              <a:t>Methoden </a:t>
            </a:r>
            <a:r>
              <a:rPr lang="de-DE" dirty="0"/>
              <a:t>zur Bedarfsfeststellung, Umgang mit Kennzahlen </a:t>
            </a:r>
            <a:r>
              <a:rPr lang="de-DE" dirty="0" smtClean="0"/>
              <a:t>etc.</a:t>
            </a:r>
          </a:p>
          <a:p>
            <a:pPr>
              <a:buFontTx/>
              <a:buChar char="-"/>
            </a:pPr>
            <a:r>
              <a:rPr lang="de-DE" dirty="0" smtClean="0"/>
              <a:t>Organisation </a:t>
            </a:r>
            <a:r>
              <a:rPr lang="de-DE" dirty="0"/>
              <a:t>und </a:t>
            </a:r>
            <a:r>
              <a:rPr lang="de-DE" dirty="0" smtClean="0"/>
              <a:t>Steuerung von Pflegeplanungsprozessen in den Landkreisen und kreisfreien Städten (Verbindlichkeit der Planungen)</a:t>
            </a:r>
            <a:endParaRPr lang="de-DE" dirty="0"/>
          </a:p>
          <a:p>
            <a:r>
              <a:rPr lang="de-DE" dirty="0" smtClean="0"/>
              <a:t>Kooperation </a:t>
            </a:r>
            <a:r>
              <a:rPr lang="de-DE" dirty="0"/>
              <a:t>der Akteure </a:t>
            </a:r>
            <a:r>
              <a:rPr lang="de-DE" dirty="0" smtClean="0"/>
              <a:t>und Wirkungsweise </a:t>
            </a:r>
            <a:r>
              <a:rPr lang="de-DE" dirty="0"/>
              <a:t>von Netzwerken im Rahmen der integrierten </a:t>
            </a:r>
            <a:r>
              <a:rPr lang="de-DE" dirty="0" smtClean="0"/>
              <a:t>Pflegesozialplanung</a:t>
            </a:r>
            <a:endParaRPr lang="de-DE" dirty="0"/>
          </a:p>
          <a:p>
            <a:r>
              <a:rPr lang="de-DE" dirty="0" smtClean="0"/>
              <a:t>Herstellung der Verbindlichkeit der </a:t>
            </a:r>
            <a:r>
              <a:rPr lang="de-DE" dirty="0"/>
              <a:t>P</a:t>
            </a:r>
            <a:r>
              <a:rPr lang="de-DE" dirty="0" smtClean="0"/>
              <a:t>lanung nach dem Kompass</a:t>
            </a:r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Seite </a:t>
            </a:r>
            <a:fld id="{7C08A8C7-02AC-4063-A087-5B052A9BAF2B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8307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Zum Schluss…..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Sozialräume, Stadtteile, Dörfer, in denen wir </a:t>
            </a:r>
            <a:r>
              <a:rPr lang="de-DE" dirty="0" smtClean="0"/>
              <a:t>in unseren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     Gemeinden </a:t>
            </a:r>
            <a:r>
              <a:rPr lang="de-DE" dirty="0"/>
              <a:t>leben, sind </a:t>
            </a:r>
            <a:r>
              <a:rPr lang="de-DE" dirty="0" smtClean="0">
                <a:solidFill>
                  <a:srgbClr val="C00000"/>
                </a:solidFill>
              </a:rPr>
              <a:t>Kraftfelder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in </a:t>
            </a:r>
            <a:r>
              <a:rPr lang="de-DE" dirty="0"/>
              <a:t>ihnen wirken alle </a:t>
            </a:r>
            <a:r>
              <a:rPr lang="de-DE" dirty="0" smtClean="0"/>
              <a:t>möglichen </a:t>
            </a:r>
            <a:r>
              <a:rPr lang="de-DE" dirty="0"/>
              <a:t>Kräfte auf uns </a:t>
            </a:r>
            <a:r>
              <a:rPr lang="de-DE" dirty="0" smtClean="0"/>
              <a:t>ein und </a:t>
            </a:r>
            <a:r>
              <a:rPr lang="de-DE" dirty="0"/>
              <a:t>prägen unser </a:t>
            </a:r>
            <a:r>
              <a:rPr lang="de-DE" dirty="0" smtClean="0"/>
              <a:t>Verhalten</a:t>
            </a:r>
          </a:p>
          <a:p>
            <a:endParaRPr lang="de-DE" dirty="0" smtClean="0"/>
          </a:p>
          <a:p>
            <a:r>
              <a:rPr lang="de-DE" dirty="0" smtClean="0"/>
              <a:t>die Art und Weise wie geplant wird, wie gebaut wird, wie Menschen angesprochen werden sich zu beteiligen etc. </a:t>
            </a:r>
          </a:p>
          <a:p>
            <a:endParaRPr lang="de-DE" dirty="0"/>
          </a:p>
          <a:p>
            <a:r>
              <a:rPr lang="de-DE" altLang="de-DE" dirty="0">
                <a:solidFill>
                  <a:srgbClr val="C00000"/>
                </a:solidFill>
                <a:ea typeface="ＭＳ Ｐゴシック" pitchFamily="34" charset="-128"/>
              </a:rPr>
              <a:t>Integrierten </a:t>
            </a:r>
            <a:r>
              <a:rPr lang="de-DE" altLang="de-DE" dirty="0" smtClean="0">
                <a:solidFill>
                  <a:srgbClr val="C00000"/>
                </a:solidFill>
                <a:ea typeface="ＭＳ Ｐゴシック" pitchFamily="34" charset="-128"/>
              </a:rPr>
              <a:t>Pflegesozialplanung ist und muss da mittendrin sein </a:t>
            </a:r>
            <a:endParaRPr lang="de-DE" dirty="0" smtClean="0">
              <a:solidFill>
                <a:srgbClr val="C00000"/>
              </a:solidFill>
            </a:endParaRPr>
          </a:p>
          <a:p>
            <a:endParaRPr lang="de-DE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06839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6985"/>
            <a:ext cx="8363272" cy="1143000"/>
          </a:xfrm>
        </p:spPr>
        <p:txBody>
          <a:bodyPr/>
          <a:lstStyle/>
          <a:p>
            <a:r>
              <a:rPr lang="de-DE" dirty="0" smtClean="0"/>
              <a:t>Struktur für die Nutzer </a:t>
            </a:r>
            <a:br>
              <a:rPr lang="de-DE" dirty="0" smtClean="0"/>
            </a:br>
            <a:r>
              <a:rPr lang="de-DE" dirty="0" smtClean="0"/>
              <a:t>(Kommune und kreisfreie Städte)</a:t>
            </a:r>
            <a:endParaRPr lang="de-DE" dirty="0"/>
          </a:p>
        </p:txBody>
      </p:sp>
      <p:sp>
        <p:nvSpPr>
          <p:cNvPr id="26" name="Inhaltsplatzhalter 25"/>
          <p:cNvSpPr>
            <a:spLocks noGrp="1"/>
          </p:cNvSpPr>
          <p:nvPr>
            <p:ph sz="half" idx="1"/>
          </p:nvPr>
        </p:nvSpPr>
        <p:spPr>
          <a:xfrm>
            <a:off x="611560" y="1844824"/>
            <a:ext cx="374904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Modular aufgebaut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obligatorische </a:t>
            </a:r>
            <a:r>
              <a:rPr lang="de-DE" sz="1800" dirty="0"/>
              <a:t>und </a:t>
            </a:r>
            <a:r>
              <a:rPr lang="de-DE" sz="1800" dirty="0" smtClean="0"/>
              <a:t>optionale Module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Wahl der benötigte Module und Elemente</a:t>
            </a:r>
          </a:p>
          <a:p>
            <a:endParaRPr lang="de-DE" sz="1800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de-DE" sz="1800" dirty="0" smtClean="0">
                <a:sym typeface="Wingdings" panose="05000000000000000000" pitchFamily="2" charset="2"/>
              </a:rPr>
              <a:t>Situationsgerechter und einheitlicher Bericht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sz="1800" dirty="0" smtClean="0">
                <a:sym typeface="Wingdings" panose="05000000000000000000" pitchFamily="2" charset="2"/>
              </a:rPr>
              <a:t>Erhöhung der Akzeptanz zur Berichtserstattung durch: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>
                <a:sym typeface="Wingdings" panose="05000000000000000000" pitchFamily="2" charset="2"/>
              </a:rPr>
              <a:t>Auswertung der eigenen (kommunalen) Daten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>
                <a:sym typeface="Wingdings" panose="05000000000000000000" pitchFamily="2" charset="2"/>
              </a:rPr>
              <a:t>Zeitersparnis bei der Berichtserstattung</a:t>
            </a:r>
          </a:p>
          <a:p>
            <a:pPr>
              <a:buFont typeface="Symbol" panose="05050102010706020507" pitchFamily="18" charset="2"/>
              <a:buChar char="-"/>
            </a:pPr>
            <a:endParaRPr lang="de-DE" sz="1400" dirty="0">
              <a:sym typeface="Wingdings" panose="05000000000000000000" pitchFamily="2" charset="2"/>
            </a:endParaRPr>
          </a:p>
        </p:txBody>
      </p:sp>
      <p:grpSp>
        <p:nvGrpSpPr>
          <p:cNvPr id="28" name="Zeichenbereich 1"/>
          <p:cNvGrpSpPr/>
          <p:nvPr/>
        </p:nvGrpSpPr>
        <p:grpSpPr>
          <a:xfrm>
            <a:off x="4355976" y="1916832"/>
            <a:ext cx="4212456" cy="3926172"/>
            <a:chOff x="0" y="0"/>
            <a:chExt cx="3666490" cy="2653353"/>
          </a:xfrm>
        </p:grpSpPr>
        <p:sp>
          <p:nvSpPr>
            <p:cNvPr id="29" name="Rechteck 28"/>
            <p:cNvSpPr/>
            <p:nvPr/>
          </p:nvSpPr>
          <p:spPr>
            <a:xfrm>
              <a:off x="0" y="0"/>
              <a:ext cx="3666490" cy="2622550"/>
            </a:xfrm>
            <a:prstGeom prst="rect">
              <a:avLst/>
            </a:prstGeom>
          </p:spPr>
        </p:sp>
        <p:sp>
          <p:nvSpPr>
            <p:cNvPr id="30" name="Abgerundetes Rechteck 29"/>
            <p:cNvSpPr/>
            <p:nvPr/>
          </p:nvSpPr>
          <p:spPr>
            <a:xfrm>
              <a:off x="148590" y="82539"/>
              <a:ext cx="3466529" cy="82296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e-DE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Pflege-Sozial-Bericht</a:t>
              </a:r>
              <a:endParaRPr lang="de-DE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(auf Basis von SRS)</a:t>
              </a:r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157827" y="1323317"/>
              <a:ext cx="1070610" cy="133003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e-DE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Modul A</a:t>
              </a:r>
              <a:endParaRPr lang="de-DE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 …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- …</a:t>
              </a:r>
            </a:p>
          </p:txBody>
        </p:sp>
        <p:sp>
          <p:nvSpPr>
            <p:cNvPr id="32" name="Abgerundetes Rechteck 31"/>
            <p:cNvSpPr/>
            <p:nvPr/>
          </p:nvSpPr>
          <p:spPr>
            <a:xfrm>
              <a:off x="1392970" y="1311275"/>
              <a:ext cx="1070610" cy="132969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de-DE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Modul B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de-DE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- …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de-DE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- …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2567655" y="1294516"/>
              <a:ext cx="1070610" cy="132969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de-DE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Modul </a:t>
              </a:r>
              <a:r>
                <a:rPr lang="de-DE" sz="16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…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de-DE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- …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de-DE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- …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4" name="Pfeil nach oben 33"/>
          <p:cNvSpPr/>
          <p:nvPr/>
        </p:nvSpPr>
        <p:spPr>
          <a:xfrm rot="2700000">
            <a:off x="5196929" y="3274174"/>
            <a:ext cx="288032" cy="576064"/>
          </a:xfrm>
          <a:prstGeom prst="upArrow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oben 34"/>
          <p:cNvSpPr/>
          <p:nvPr/>
        </p:nvSpPr>
        <p:spPr>
          <a:xfrm>
            <a:off x="6374035" y="3331823"/>
            <a:ext cx="288032" cy="460766"/>
          </a:xfrm>
          <a:prstGeom prst="upArrow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feil nach oben 35"/>
          <p:cNvSpPr/>
          <p:nvPr/>
        </p:nvSpPr>
        <p:spPr>
          <a:xfrm rot="18900000">
            <a:off x="7560724" y="3238793"/>
            <a:ext cx="288032" cy="576064"/>
          </a:xfrm>
          <a:prstGeom prst="upArrow">
            <a:avLst/>
          </a:prstGeom>
          <a:solidFill>
            <a:srgbClr val="CC000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Picture 4" descr="Logo_3farbig_42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9298"/>
            <a:ext cx="44640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5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706985"/>
            <a:ext cx="7629525" cy="879475"/>
          </a:xfrm>
        </p:spPr>
        <p:txBody>
          <a:bodyPr/>
          <a:lstStyle/>
          <a:p>
            <a:r>
              <a:rPr lang="de-DE" dirty="0" err="1" smtClean="0"/>
              <a:t>Aggregierung</a:t>
            </a:r>
            <a:r>
              <a:rPr lang="de-DE" dirty="0" smtClean="0"/>
              <a:t> der Daten für die Integrierte Pflegesozialplanung 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4461" y="1556792"/>
            <a:ext cx="8690027" cy="4791164"/>
          </a:xfrm>
          <a:prstGeom prst="rect">
            <a:avLst/>
          </a:prstGeom>
        </p:spPr>
      </p:pic>
      <p:pic>
        <p:nvPicPr>
          <p:cNvPr id="4" name="Picture 4" descr="Logo_3farbig_42c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9298"/>
            <a:ext cx="44640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4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1"/>
          <p:cNvSpPr>
            <a:spLocks noGrp="1"/>
          </p:cNvSpPr>
          <p:nvPr>
            <p:ph type="title"/>
          </p:nvPr>
        </p:nvSpPr>
        <p:spPr>
          <a:xfrm>
            <a:off x="398859" y="669335"/>
            <a:ext cx="7629525" cy="879475"/>
          </a:xfrm>
        </p:spPr>
        <p:txBody>
          <a:bodyPr/>
          <a:lstStyle/>
          <a:p>
            <a:r>
              <a:rPr lang="de-DE" altLang="de-DE" dirty="0" smtClean="0">
                <a:ea typeface="ＭＳ Ｐゴシック" pitchFamily="34" charset="-128"/>
              </a:rPr>
              <a:t>Website </a:t>
            </a:r>
            <a:br>
              <a:rPr lang="de-DE" altLang="de-DE" dirty="0" smtClean="0">
                <a:ea typeface="ＭＳ Ｐゴシック" pitchFamily="34" charset="-128"/>
              </a:rPr>
            </a:br>
            <a:endParaRPr lang="de-DE" altLang="de-DE" dirty="0" smtClean="0">
              <a:ea typeface="ＭＳ Ｐゴシック" pitchFamily="34" charset="-128"/>
            </a:endParaRPr>
          </a:p>
        </p:txBody>
      </p:sp>
      <p:pic>
        <p:nvPicPr>
          <p:cNvPr id="4403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" t="17039" r="30365" b="7014"/>
          <a:stretch/>
        </p:blipFill>
        <p:spPr bwMode="auto">
          <a:xfrm>
            <a:off x="294601" y="1307900"/>
            <a:ext cx="8453863" cy="5289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Logo_3farbig_42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9298"/>
            <a:ext cx="44640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7920880" cy="151216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>
                <a:ea typeface="+mn-ea"/>
                <a:cs typeface="Arial" pitchFamily="34" charset="0"/>
              </a:rPr>
              <a:t>Prof. Dr. Stefanie </a:t>
            </a:r>
            <a:r>
              <a:rPr lang="de-DE" dirty="0" err="1" smtClean="0">
                <a:ea typeface="+mn-ea"/>
                <a:cs typeface="Arial" pitchFamily="34" charset="0"/>
              </a:rPr>
              <a:t>Kraehmer</a:t>
            </a:r>
            <a:r>
              <a:rPr lang="de-DE" dirty="0" smtClean="0">
                <a:ea typeface="+mn-ea"/>
                <a:cs typeface="Arial" pitchFamily="34" charset="0"/>
              </a:rPr>
              <a:t> (Projektleiterin)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>
                <a:ea typeface="+mn-ea"/>
                <a:cs typeface="Arial" pitchFamily="34" charset="0"/>
              </a:rPr>
              <a:t>Dr. Ursula Schirmer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 err="1" smtClean="0">
                <a:ea typeface="+mn-ea"/>
                <a:cs typeface="Arial" pitchFamily="34" charset="0"/>
              </a:rPr>
              <a:t>M.Sc</a:t>
            </a:r>
            <a:r>
              <a:rPr lang="de-DE" dirty="0" smtClean="0">
                <a:ea typeface="+mn-ea"/>
                <a:cs typeface="Arial" pitchFamily="34" charset="0"/>
              </a:rPr>
              <a:t>. Stefan Schmidt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 smtClean="0"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 smtClean="0">
              <a:ea typeface="+mn-ea"/>
              <a:cs typeface="Arial" pitchFamily="34" charset="0"/>
            </a:endParaRPr>
          </a:p>
        </p:txBody>
      </p:sp>
      <p:pic>
        <p:nvPicPr>
          <p:cNvPr id="4099" name="Picture 4" descr="Logo_3farbig_42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9298"/>
            <a:ext cx="44640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itel 1"/>
          <p:cNvSpPr>
            <a:spLocks noGrp="1"/>
          </p:cNvSpPr>
          <p:nvPr>
            <p:ph type="ctrTitle"/>
          </p:nvPr>
        </p:nvSpPr>
        <p:spPr>
          <a:xfrm>
            <a:off x="685229" y="836712"/>
            <a:ext cx="7629525" cy="2411412"/>
          </a:xfrm>
        </p:spPr>
        <p:txBody>
          <a:bodyPr/>
          <a:lstStyle/>
          <a:p>
            <a:r>
              <a:rPr lang="de-DE" altLang="de-DE" dirty="0">
                <a:ea typeface="ＭＳ Ｐゴシック" pitchFamily="34" charset="-128"/>
              </a:rPr>
              <a:t>4. Pflege-und Gesundheitskonferenz </a:t>
            </a:r>
            <a:br>
              <a:rPr lang="de-DE" altLang="de-DE" dirty="0">
                <a:ea typeface="ＭＳ Ｐゴシック" pitchFamily="34" charset="-128"/>
              </a:rPr>
            </a:br>
            <a:r>
              <a:rPr lang="de-DE" altLang="de-DE" dirty="0">
                <a:ea typeface="ＭＳ Ｐゴシック" pitchFamily="34" charset="-128"/>
              </a:rPr>
              <a:t>Landkreis Vorpommern-Greifswald </a:t>
            </a:r>
            <a:r>
              <a:rPr lang="de-DE" altLang="de-DE" dirty="0" smtClean="0">
                <a:ea typeface="ＭＳ Ｐゴシック" pitchFamily="34" charset="-128"/>
              </a:rPr>
              <a:t/>
            </a:r>
            <a:br>
              <a:rPr lang="de-DE" altLang="de-DE" dirty="0" smtClean="0">
                <a:ea typeface="ＭＳ Ｐゴシック" pitchFamily="34" charset="-128"/>
              </a:rPr>
            </a:br>
            <a:r>
              <a:rPr lang="de-DE" altLang="de-DE" dirty="0">
                <a:ea typeface="ＭＳ Ｐゴシック" pitchFamily="34" charset="-128"/>
              </a:rPr>
              <a:t/>
            </a:r>
            <a:br>
              <a:rPr lang="de-DE" altLang="de-DE" dirty="0">
                <a:ea typeface="ＭＳ Ｐゴシック" pitchFamily="34" charset="-128"/>
              </a:rPr>
            </a:br>
            <a:r>
              <a:rPr lang="de-DE" altLang="de-DE" dirty="0">
                <a:ea typeface="ＭＳ Ｐゴシック" pitchFamily="34" charset="-128"/>
              </a:rPr>
              <a:t>I</a:t>
            </a:r>
            <a:r>
              <a:rPr lang="de-DE" altLang="de-DE" dirty="0" smtClean="0">
                <a:ea typeface="ＭＳ Ｐゴシック" pitchFamily="34" charset="-128"/>
              </a:rPr>
              <a:t>ntegrierten Pflegesozialplanung für die Landkreise und kreisfreien Städte Mecklenburg-Vorpommerns-</a:t>
            </a:r>
            <a:br>
              <a:rPr lang="de-DE" altLang="de-DE" dirty="0" smtClean="0">
                <a:ea typeface="ＭＳ Ｐゴシック" pitchFamily="34" charset="-128"/>
              </a:rPr>
            </a:br>
            <a:r>
              <a:rPr lang="de-DE" altLang="de-DE" dirty="0" smtClean="0">
                <a:solidFill>
                  <a:schemeClr val="tx1"/>
                </a:solidFill>
                <a:ea typeface="ＭＳ Ｐゴシック" pitchFamily="34" charset="-128"/>
              </a:rPr>
              <a:t>Gestaltung eines kommunikativen Prozesses zwischen den Akteuren </a:t>
            </a:r>
            <a:br>
              <a:rPr lang="de-DE" altLang="de-DE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de-DE" altLang="de-DE" sz="1800" dirty="0" smtClean="0">
                <a:ea typeface="ＭＳ Ｐゴシック" pitchFamily="34" charset="-128"/>
              </a:rPr>
              <a:t>Wissenschaftliche Begleitung Hochschule Neubrandenburg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539552" y="1556792"/>
            <a:ext cx="762952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ＭＳ Ｐゴシック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015189"/>
              </p:ext>
            </p:extLst>
          </p:nvPr>
        </p:nvGraphicFramePr>
        <p:xfrm>
          <a:off x="323528" y="2060848"/>
          <a:ext cx="8496944" cy="30784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dirty="0" smtClean="0"/>
                        <a:t>Analyse vorliegender Pflegesozialpläne</a:t>
                      </a:r>
                      <a:r>
                        <a:rPr lang="de-DE" sz="1400" b="0" i="0" baseline="0" dirty="0" smtClean="0"/>
                        <a:t> </a:t>
                      </a:r>
                      <a:r>
                        <a:rPr lang="de-DE" sz="1400" b="0" i="0" dirty="0" smtClean="0"/>
                        <a:t>der Landkreise und kreisfreien Städte Mecklenburg-Vorpommerns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i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dirty="0" smtClean="0"/>
                        <a:t>Darstellung des IST-Zustandes der  Pflegeinfrastruktur und deren Weiterentwicklung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i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dirty="0" smtClean="0"/>
                        <a:t>Untersuchung und Darstellung des Rollenverständnisses der Akteure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b="0" i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dirty="0" smtClean="0"/>
                        <a:t>Entwicklung einer einheitlichen</a:t>
                      </a:r>
                      <a:r>
                        <a:rPr lang="de-DE" sz="1400" b="0" i="0" baseline="0" dirty="0" smtClean="0"/>
                        <a:t> Orientierung (</a:t>
                      </a:r>
                      <a:r>
                        <a:rPr lang="de-DE" sz="1400" b="0" i="0" dirty="0" smtClean="0"/>
                        <a:t>Kompass) für die</a:t>
                      </a:r>
                      <a:r>
                        <a:rPr lang="de-DE" sz="1400" b="0" i="0" baseline="0" dirty="0" smtClean="0"/>
                        <a:t> Erarbeitung und Umsetzung einer </a:t>
                      </a:r>
                      <a:r>
                        <a:rPr lang="de-DE" sz="1400" b="0" i="0" dirty="0" smtClean="0"/>
                        <a:t>vergleichbaren  integrierten Pflegesozialplanung</a:t>
                      </a:r>
                      <a:endParaRPr lang="de-DE" sz="1400" b="0" i="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dirty="0" smtClean="0"/>
                        <a:t>Erarbeitung einer Roadmap der integrierten Pflegesozialplanung für die Kommunen in MV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i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dirty="0" smtClean="0"/>
                        <a:t>Erarbeitung eines</a:t>
                      </a:r>
                      <a:r>
                        <a:rPr lang="de-DE" sz="1400" b="0" i="0" baseline="0" dirty="0" smtClean="0"/>
                        <a:t> die Planung unterstützenden Instrumentes und eines Werkzeugkoffers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b="0" i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i="0" dirty="0" smtClean="0"/>
                        <a:t>Beginn der Implementierung des</a:t>
                      </a:r>
                      <a:r>
                        <a:rPr lang="de-DE" sz="1400" b="0" i="0" baseline="0" dirty="0" smtClean="0"/>
                        <a:t> Kompasses in den Prozess der Erarbeitung, Umsetzung und  Erfolgskontrolle der Pflegesozialplanung</a:t>
                      </a:r>
                      <a:endParaRPr lang="de-DE" sz="1400" b="0" i="0" dirty="0" smtClean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Inhaltsplatzhalter 2"/>
          <p:cNvSpPr txBox="1">
            <a:spLocks noGrp="1"/>
          </p:cNvSpPr>
          <p:nvPr>
            <p:ph type="title"/>
          </p:nvPr>
        </p:nvSpPr>
        <p:spPr bwMode="auto">
          <a:xfrm>
            <a:off x="544016" y="764704"/>
            <a:ext cx="7772400" cy="72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-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1" indent="0" defTabSz="914400" latinLnBrk="0">
              <a:lnSpc>
                <a:spcPts val="3200"/>
              </a:lnSpc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srgbClr val="CC0000"/>
                </a:solidFill>
                <a:latin typeface="+mj-lt"/>
              </a:rPr>
              <a:t>Schwerpunkte der wissenschaftlichen Begleitung   </a:t>
            </a:r>
          </a:p>
          <a:p>
            <a:pPr marL="0" marR="0" lvl="1" indent="0" defTabSz="914400" latinLnBrk="0">
              <a:lnSpc>
                <a:spcPts val="3200"/>
              </a:lnSpc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srgbClr val="CC0000"/>
                </a:solidFill>
                <a:latin typeface="+mj-lt"/>
              </a:rPr>
              <a:t>2015/2016 </a:t>
            </a:r>
          </a:p>
        </p:txBody>
      </p:sp>
      <p:pic>
        <p:nvPicPr>
          <p:cNvPr id="7" name="Picture 4" descr="Logo_3farbig_42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9298"/>
            <a:ext cx="44640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58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67544" y="677317"/>
            <a:ext cx="7629525" cy="879475"/>
          </a:xfrm>
        </p:spPr>
        <p:txBody>
          <a:bodyPr/>
          <a:lstStyle/>
          <a:p>
            <a:r>
              <a:rPr lang="de-DE" altLang="de-DE" dirty="0" smtClean="0">
                <a:ea typeface="ＭＳ Ｐゴシック" pitchFamily="34" charset="-128"/>
              </a:rPr>
              <a:t>Kommunale Pflegesozialpläne 2014 /2016 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670679"/>
              </p:ext>
            </p:extLst>
          </p:nvPr>
        </p:nvGraphicFramePr>
        <p:xfrm>
          <a:off x="358325" y="1484784"/>
          <a:ext cx="8496943" cy="5214281"/>
        </p:xfrm>
        <a:graphic>
          <a:graphicData uri="http://schemas.openxmlformats.org/drawingml/2006/table">
            <a:tbl>
              <a:tblPr firstRow="1" firstCol="1" bandRow="1"/>
              <a:tblGrid>
                <a:gridCol w="1729466"/>
                <a:gridCol w="3609322"/>
                <a:gridCol w="3158155"/>
              </a:tblGrid>
              <a:tr h="360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Landkreis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PSP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Autoren</a:t>
                      </a:r>
                      <a:endParaRPr lang="de-DE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</a:tr>
              <a:tr h="57160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Ludwigslust- Parchim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Pflegesozialplanung im Landkreis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Ludwigslust-Parchim</a:t>
                      </a:r>
                      <a:r>
                        <a:rPr lang="de-DE" sz="14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2013</a:t>
                      </a:r>
                      <a:endParaRPr lang="de-DE" sz="14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de-DE" sz="1400" b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Institut für Sozialforschung und Gesellschaftspolitik</a:t>
                      </a:r>
                      <a:r>
                        <a:rPr lang="de-DE" sz="14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(ISG) Köln</a:t>
                      </a:r>
                      <a:endParaRPr lang="de-DE" sz="14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160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Vorpommern- </a:t>
                      </a: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Greifswald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Pflegeplanung für den Landkreis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Vorpommern-Greifswald</a:t>
                      </a:r>
                      <a:r>
                        <a:rPr lang="de-DE" sz="14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2012</a:t>
                      </a:r>
                      <a:endParaRPr lang="de-DE" sz="14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Dezernat II, Stabsstelle Integrierte Sozialplanung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8885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Mecklenburgische </a:t>
                      </a: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Seenplatte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Bericht zur integrierten Pflegesozialplanung für den Landkreis Mecklenburgische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Seenplatte</a:t>
                      </a:r>
                      <a:r>
                        <a:rPr lang="de-DE" sz="14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28.04.2013</a:t>
                      </a:r>
                      <a:endParaRPr lang="de-DE" sz="14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Institut für Sozialforschung und berufliche Weiterbildung (ISBW), Neustrelitz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Nordwest-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mecklenburg</a:t>
                      </a:r>
                      <a:endParaRPr lang="de-DE" sz="14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Pflegesozialplanung im Landkreis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Nord-</a:t>
                      </a:r>
                      <a:r>
                        <a:rPr lang="de-DE" sz="1400" b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westmecklenburg</a:t>
                      </a:r>
                      <a:r>
                        <a:rPr lang="de-DE" sz="14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mit </a:t>
                      </a: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dem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Schwerpunkt </a:t>
                      </a: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„Wohnen im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Alter“ 2015</a:t>
                      </a:r>
                      <a:endParaRPr lang="de-DE" sz="14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Institut für  Sozialforschung und Gesellschaftspolitik (ISG)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8740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Rostock-Stadt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Pflegesozialplanung für die Hansestadt Rostock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Institut für Sozialplanung, Jugend- und Altenhilfe,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Gesundheitsforschung </a:t>
                      </a: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und Statistik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1237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Rostock-Land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derzeit</a:t>
                      </a:r>
                      <a:r>
                        <a:rPr lang="de-DE" sz="1400" baseline="0" dirty="0" smtClean="0"/>
                        <a:t> in Arbeit </a:t>
                      </a:r>
                      <a:endParaRPr lang="de-DE" sz="1400" dirty="0"/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1237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Vorpommern-Rügen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77738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Schwerin-Stadt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Erste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Pflegesozialplanung </a:t>
                      </a: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für die </a:t>
                      </a:r>
                    </a:p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Landeshauptstadt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Schwerin</a:t>
                      </a:r>
                      <a:r>
                        <a:rPr lang="de-DE" sz="14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14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30.03.2015</a:t>
                      </a:r>
                      <a:endParaRPr lang="de-DE" sz="14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Institut für  Sozialforschung und Gesellschaftspolitik (ISG)</a:t>
                      </a:r>
                    </a:p>
                  </a:txBody>
                  <a:tcPr marL="36618" marR="3661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8325" y="1139769"/>
            <a:ext cx="37131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IST-Stand  vorliegender Pflegesozialpläne</a:t>
            </a:r>
            <a:endParaRPr kumimoji="0" lang="de-DE" altLang="de-DE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Logo_3farbig_42c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9298"/>
            <a:ext cx="44640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84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2875" y="764705"/>
            <a:ext cx="7629525" cy="576064"/>
          </a:xfrm>
        </p:spPr>
        <p:txBody>
          <a:bodyPr/>
          <a:lstStyle/>
          <a:p>
            <a:r>
              <a:rPr lang="de-DE" dirty="0" smtClean="0"/>
              <a:t>Zielstellung für MV 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075240" cy="48600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sz="3300" dirty="0" smtClean="0"/>
              <a:t>Zur </a:t>
            </a:r>
            <a:r>
              <a:rPr lang="de-DE" sz="3300" dirty="0"/>
              <a:t>Umsetzung einheitlicher </a:t>
            </a:r>
            <a:r>
              <a:rPr lang="de-DE" sz="3300" dirty="0" smtClean="0"/>
              <a:t>Standards </a:t>
            </a:r>
            <a:r>
              <a:rPr lang="de-DE" sz="3300" dirty="0"/>
              <a:t>der </a:t>
            </a:r>
            <a:r>
              <a:rPr lang="de-DE" sz="3300" dirty="0" smtClean="0"/>
              <a:t>Planung einer Versorgungs- </a:t>
            </a:r>
            <a:r>
              <a:rPr lang="de-DE" sz="3300" dirty="0"/>
              <a:t>und </a:t>
            </a:r>
            <a:r>
              <a:rPr lang="de-DE" sz="3300" dirty="0" smtClean="0"/>
              <a:t>Angebotsstruktur sollte es in MV zukünftig eine </a:t>
            </a:r>
            <a:r>
              <a:rPr lang="de-DE" sz="3300" dirty="0" smtClean="0">
                <a:solidFill>
                  <a:srgbClr val="C00000"/>
                </a:solidFill>
              </a:rPr>
              <a:t>abgestimmte Planung </a:t>
            </a:r>
            <a:r>
              <a:rPr lang="de-DE" sz="3300" dirty="0" smtClean="0"/>
              <a:t>geben, die gemeinsame Zielstellungen verfolgt: </a:t>
            </a:r>
          </a:p>
          <a:p>
            <a:pPr marL="0" indent="0">
              <a:buNone/>
            </a:pPr>
            <a:endParaRPr lang="de-DE" sz="33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3300" dirty="0" smtClean="0"/>
              <a:t>Umsetzung </a:t>
            </a:r>
            <a:r>
              <a:rPr lang="de-DE" sz="3300" dirty="0"/>
              <a:t>des Prinzips „ambulant statt stationär</a:t>
            </a:r>
            <a:r>
              <a:rPr lang="de-DE" sz="3300" dirty="0" smtClean="0"/>
              <a:t>“ vor Ort – Entwicklung neuer Angebotsformen</a:t>
            </a:r>
            <a:endParaRPr lang="de-DE" sz="33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3300" dirty="0"/>
              <a:t>Berücksichtigung der </a:t>
            </a:r>
            <a:r>
              <a:rPr lang="de-DE" sz="3300" dirty="0" err="1"/>
              <a:t>Kleinteiligkeit</a:t>
            </a:r>
            <a:r>
              <a:rPr lang="de-DE" sz="3300" dirty="0"/>
              <a:t> und Raumbezogenheit der </a:t>
            </a:r>
            <a:r>
              <a:rPr lang="de-DE" sz="3300" dirty="0" smtClean="0"/>
              <a:t>Pflegesozialplanung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3300" dirty="0" smtClean="0"/>
              <a:t>Schaffung </a:t>
            </a:r>
            <a:r>
              <a:rPr lang="de-DE" sz="3300" dirty="0"/>
              <a:t>integrierter Versorgungsangebote (</a:t>
            </a:r>
            <a:r>
              <a:rPr lang="de-DE" sz="3300" dirty="0" smtClean="0"/>
              <a:t>Quartiersentwicklung und Pflege in nächster Nähe)</a:t>
            </a:r>
            <a:endParaRPr lang="de-DE" sz="33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3300" dirty="0" smtClean="0"/>
              <a:t>Entwicklung </a:t>
            </a:r>
            <a:r>
              <a:rPr lang="de-DE" sz="3300" dirty="0"/>
              <a:t>und Förderung des freiwilligen </a:t>
            </a:r>
            <a:r>
              <a:rPr lang="de-DE" sz="3300" dirty="0" smtClean="0"/>
              <a:t>Engagements</a:t>
            </a:r>
            <a:endParaRPr lang="de-DE" sz="33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3300" dirty="0"/>
              <a:t>Kooperation und Partizipation in Netzwerken, deren Kern die Kommunen, Wohnungsunternehmen</a:t>
            </a:r>
            <a:r>
              <a:rPr lang="de-DE" sz="3300" dirty="0" smtClean="0"/>
              <a:t>, Pflegestützpunkte, soziale </a:t>
            </a:r>
            <a:r>
              <a:rPr lang="de-DE" sz="3300" dirty="0"/>
              <a:t>Dienstleister, Bürgerinitiativen u. a. m. </a:t>
            </a:r>
            <a:r>
              <a:rPr lang="de-DE" sz="3300" dirty="0" smtClean="0"/>
              <a:t>bilden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de-DE" sz="3300" b="1" dirty="0" smtClean="0">
                <a:solidFill>
                  <a:srgbClr val="C00000"/>
                </a:solidFill>
                <a:latin typeface="+mj-lt"/>
              </a:rPr>
              <a:t>als Teil eines Planungsansatzes für ein Seniorenpolitisches Konzept für MV </a:t>
            </a:r>
          </a:p>
          <a:p>
            <a:pPr marL="0" indent="0">
              <a:buNone/>
            </a:pPr>
            <a:endParaRPr lang="de-DE" sz="1800" dirty="0">
              <a:latin typeface="+mj-lt"/>
            </a:endParaRPr>
          </a:p>
        </p:txBody>
      </p:sp>
      <p:pic>
        <p:nvPicPr>
          <p:cNvPr id="7" name="Picture 4" descr="Logo_3farbig_42c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9298"/>
            <a:ext cx="44640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34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Erfassung von Potenzialen die die Gesellschaft zusammenhalten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Soziale Beziehungen</a:t>
            </a:r>
            <a:r>
              <a:rPr lang="de-DE" dirty="0"/>
              <a:t>: Welche sozialen Beziehungen gibt es in </a:t>
            </a:r>
            <a:r>
              <a:rPr lang="de-DE" dirty="0" smtClean="0"/>
              <a:t>den Gemeinwesen? Soziale </a:t>
            </a:r>
            <a:r>
              <a:rPr lang="de-DE" dirty="0"/>
              <a:t>Beziehungen lassen sich wahrnehmen in </a:t>
            </a:r>
            <a:r>
              <a:rPr lang="de-DE" i="1" dirty="0" smtClean="0"/>
              <a:t>Netzwerken</a:t>
            </a:r>
            <a:r>
              <a:rPr lang="de-DE" dirty="0" smtClean="0"/>
              <a:t>….</a:t>
            </a:r>
          </a:p>
          <a:p>
            <a:r>
              <a:rPr lang="de-DE" b="1" dirty="0" smtClean="0"/>
              <a:t>Verbundenheit</a:t>
            </a:r>
            <a:r>
              <a:rPr lang="de-DE" b="1" dirty="0"/>
              <a:t>: </a:t>
            </a:r>
            <a:r>
              <a:rPr lang="de-DE" dirty="0" smtClean="0"/>
              <a:t>Wo </a:t>
            </a:r>
            <a:r>
              <a:rPr lang="de-DE" dirty="0"/>
              <a:t>es hohe Verbundenheitsgrade gibt, hält eine </a:t>
            </a:r>
            <a:r>
              <a:rPr lang="de-DE" dirty="0" smtClean="0"/>
              <a:t>Gesellschaft auch zusammen. </a:t>
            </a:r>
            <a:r>
              <a:rPr lang="de-DE" i="1" dirty="0"/>
              <a:t>Identifikation </a:t>
            </a:r>
            <a:r>
              <a:rPr lang="de-DE" dirty="0"/>
              <a:t>der Menschen mit ihren Stadtteilen, den Städten </a:t>
            </a:r>
            <a:r>
              <a:rPr lang="de-DE" dirty="0" smtClean="0"/>
              <a:t>und Dörfern </a:t>
            </a:r>
            <a:r>
              <a:rPr lang="de-DE" dirty="0"/>
              <a:t>in denen sie </a:t>
            </a:r>
            <a:r>
              <a:rPr lang="de-DE" dirty="0" smtClean="0"/>
              <a:t>leben; </a:t>
            </a:r>
            <a:r>
              <a:rPr lang="de-DE" i="1" dirty="0" smtClean="0"/>
              <a:t>Vertrauen in Institutionen etc.</a:t>
            </a:r>
            <a:endParaRPr lang="de-DE" dirty="0"/>
          </a:p>
          <a:p>
            <a:r>
              <a:rPr lang="de-DE" b="1" dirty="0" smtClean="0"/>
              <a:t>Gemeinwohlorientierung</a:t>
            </a:r>
            <a:r>
              <a:rPr lang="de-DE" dirty="0"/>
              <a:t>. Wie stark </a:t>
            </a:r>
            <a:r>
              <a:rPr lang="de-DE" dirty="0" smtClean="0"/>
              <a:t>sind Menschen </a:t>
            </a:r>
            <a:r>
              <a:rPr lang="de-DE" dirty="0"/>
              <a:t>am Gemeinwohl interessiert? Wie stark engagieren sie sich für </a:t>
            </a:r>
            <a:r>
              <a:rPr lang="de-DE" dirty="0" smtClean="0"/>
              <a:t>es? (</a:t>
            </a:r>
            <a:r>
              <a:rPr lang="de-DE" i="1" dirty="0" smtClean="0"/>
              <a:t>Solidarität </a:t>
            </a:r>
            <a:r>
              <a:rPr lang="de-DE" dirty="0"/>
              <a:t>der </a:t>
            </a:r>
            <a:r>
              <a:rPr lang="de-DE" dirty="0" smtClean="0"/>
              <a:t>Menschen, </a:t>
            </a:r>
            <a:r>
              <a:rPr lang="de-DE" i="1" dirty="0" smtClean="0"/>
              <a:t>Teilhabemöglichkeiten  soziale Regeln)</a:t>
            </a:r>
          </a:p>
        </p:txBody>
      </p:sp>
    </p:spTree>
    <p:extLst>
      <p:ext uri="{BB962C8B-B14F-4D97-AF65-F5344CB8AC3E}">
        <p14:creationId xmlns:p14="http://schemas.microsoft.com/office/powerpoint/2010/main" val="336444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Idee und Ansatz</a:t>
            </a:r>
            <a:br>
              <a:rPr lang="de-DE" dirty="0">
                <a:solidFill>
                  <a:srgbClr val="C00000"/>
                </a:solidFill>
              </a:rPr>
            </a:b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de-DE" dirty="0" smtClean="0"/>
              <a:t>unsere </a:t>
            </a:r>
            <a:r>
              <a:rPr lang="de-DE" dirty="0"/>
              <a:t>Gemeinwesen in Richtung inklusiver Stadtteile und </a:t>
            </a:r>
            <a:r>
              <a:rPr lang="de-DE" dirty="0" smtClean="0"/>
              <a:t>sorgender Gemeinschaften </a:t>
            </a:r>
            <a:r>
              <a:rPr lang="de-DE" dirty="0"/>
              <a:t>zu </a:t>
            </a:r>
            <a:r>
              <a:rPr lang="de-DE" dirty="0" smtClean="0"/>
              <a:t>gestalten (</a:t>
            </a:r>
            <a:r>
              <a:rPr lang="de-DE" b="1" dirty="0" err="1" smtClean="0"/>
              <a:t>Caring</a:t>
            </a:r>
            <a:r>
              <a:rPr lang="de-DE" b="1" dirty="0" smtClean="0"/>
              <a:t>-Communities)</a:t>
            </a:r>
          </a:p>
          <a:p>
            <a:pPr>
              <a:buFontTx/>
              <a:buChar char="-"/>
            </a:pPr>
            <a:endParaRPr lang="de-DE" dirty="0" smtClean="0"/>
          </a:p>
          <a:p>
            <a:r>
              <a:rPr lang="de-DE" dirty="0"/>
              <a:t>Modell der Ausdehnung </a:t>
            </a:r>
            <a:r>
              <a:rPr lang="de-DE" dirty="0" smtClean="0"/>
              <a:t>sozialer Verpflichtungen </a:t>
            </a:r>
            <a:r>
              <a:rPr lang="de-DE" dirty="0"/>
              <a:t>über eine engere </a:t>
            </a:r>
            <a:r>
              <a:rPr lang="de-DE" dirty="0" smtClean="0"/>
              <a:t>Kerngruppe der man angehört hinaus </a:t>
            </a:r>
          </a:p>
          <a:p>
            <a:endParaRPr lang="de-DE" dirty="0" smtClean="0"/>
          </a:p>
          <a:p>
            <a:r>
              <a:rPr lang="de-DE" dirty="0"/>
              <a:t>konkrete räumliche Bindungen, in denen Menschen </a:t>
            </a:r>
            <a:r>
              <a:rPr lang="de-DE" dirty="0" smtClean="0"/>
              <a:t>sich engagieren können </a:t>
            </a:r>
          </a:p>
          <a:p>
            <a:endParaRPr lang="de-DE" dirty="0" smtClean="0"/>
          </a:p>
          <a:p>
            <a:r>
              <a:rPr lang="de-DE" dirty="0"/>
              <a:t>Indifferenz und </a:t>
            </a:r>
            <a:r>
              <a:rPr lang="de-DE" dirty="0" smtClean="0"/>
              <a:t>Apathie von </a:t>
            </a:r>
            <a:r>
              <a:rPr lang="de-DE" dirty="0"/>
              <a:t>Menschen zu </a:t>
            </a:r>
            <a:r>
              <a:rPr lang="de-DE" dirty="0" smtClean="0"/>
              <a:t>überwinden etc.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olidFill>
                  <a:srgbClr val="C00000"/>
                </a:solidFill>
              </a:rPr>
              <a:t>- moderne </a:t>
            </a:r>
            <a:r>
              <a:rPr lang="de-DE" dirty="0">
                <a:solidFill>
                  <a:srgbClr val="C00000"/>
                </a:solidFill>
              </a:rPr>
              <a:t>Vision eines </a:t>
            </a:r>
            <a:r>
              <a:rPr lang="de-DE" dirty="0" smtClean="0">
                <a:solidFill>
                  <a:srgbClr val="C00000"/>
                </a:solidFill>
              </a:rPr>
              <a:t>bürgernahen Sozialstaates</a:t>
            </a:r>
          </a:p>
          <a:p>
            <a:pPr marL="0" indent="0">
              <a:buNone/>
            </a:pPr>
            <a:r>
              <a:rPr lang="de-DE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20152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936104"/>
          </a:xfrm>
        </p:spPr>
        <p:txBody>
          <a:bodyPr/>
          <a:lstStyle/>
          <a:p>
            <a:r>
              <a:rPr lang="de-DE" dirty="0" smtClean="0"/>
              <a:t>Kompass für eine integrierte Pflegesozialplanung 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280920" cy="43204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+mj-lt"/>
              </a:rPr>
              <a:t>Erstellung </a:t>
            </a:r>
            <a:r>
              <a:rPr lang="de-DE" sz="2000" dirty="0">
                <a:latin typeface="+mj-lt"/>
              </a:rPr>
              <a:t>der kommunalen integrierten Pflegesozialpläne – </a:t>
            </a:r>
            <a:r>
              <a:rPr lang="de-DE" sz="2000" dirty="0" smtClean="0">
                <a:latin typeface="+mj-lt"/>
              </a:rPr>
              <a:t>nach einem  </a:t>
            </a:r>
            <a:r>
              <a:rPr lang="de-DE" sz="2000" b="1" i="1" dirty="0">
                <a:latin typeface="+mj-lt"/>
              </a:rPr>
              <a:t>„Kompass“</a:t>
            </a:r>
            <a:r>
              <a:rPr lang="de-DE" sz="2000" dirty="0">
                <a:latin typeface="+mj-lt"/>
              </a:rPr>
              <a:t> </a:t>
            </a:r>
            <a:endParaRPr lang="de-DE" sz="20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 smtClean="0">
                <a:latin typeface="+mj-lt"/>
              </a:rPr>
              <a:t>Roadmap</a:t>
            </a:r>
            <a:r>
              <a:rPr lang="de-DE" sz="2000" dirty="0" smtClean="0">
                <a:latin typeface="+mj-lt"/>
              </a:rPr>
              <a:t> – verabredeter Weg </a:t>
            </a:r>
            <a:r>
              <a:rPr lang="de-DE" sz="2000" dirty="0">
                <a:latin typeface="+mj-lt"/>
              </a:rPr>
              <a:t>zur Erarbeitung eines integrierten </a:t>
            </a:r>
            <a:r>
              <a:rPr lang="de-DE" sz="2000" dirty="0" smtClean="0">
                <a:latin typeface="+mj-lt"/>
              </a:rPr>
              <a:t>Pflegesozialplanes für die Kommunen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b="1" dirty="0" smtClean="0">
                <a:latin typeface="+mj-lt"/>
              </a:rPr>
              <a:t>„Werkzeugkoffer</a:t>
            </a:r>
            <a:r>
              <a:rPr lang="de-DE" sz="2000" dirty="0">
                <a:latin typeface="+mj-lt"/>
              </a:rPr>
              <a:t>“ </a:t>
            </a:r>
            <a:r>
              <a:rPr lang="de-DE" sz="2000" dirty="0" smtClean="0">
                <a:latin typeface="+mj-lt"/>
              </a:rPr>
              <a:t>für Akteurinnen </a:t>
            </a:r>
            <a:r>
              <a:rPr lang="de-DE" sz="2000" dirty="0">
                <a:latin typeface="+mj-lt"/>
              </a:rPr>
              <a:t>und Akteuren </a:t>
            </a:r>
            <a:r>
              <a:rPr lang="de-DE" sz="2000" dirty="0" smtClean="0">
                <a:latin typeface="+mj-lt"/>
              </a:rPr>
              <a:t>mit einer Auswahl </a:t>
            </a:r>
            <a:r>
              <a:rPr lang="de-DE" sz="2000" dirty="0">
                <a:latin typeface="+mj-lt"/>
              </a:rPr>
              <a:t>von </a:t>
            </a:r>
            <a:r>
              <a:rPr lang="de-DE" sz="2000" dirty="0" smtClean="0">
                <a:latin typeface="+mj-lt"/>
              </a:rPr>
              <a:t>Methoden und Instrumenten </a:t>
            </a:r>
            <a:r>
              <a:rPr lang="de-DE" sz="2000" dirty="0">
                <a:latin typeface="+mj-lt"/>
              </a:rPr>
              <a:t>für die Umsetzung der einzelnen Schritte der Erarbeitung eines kommunalen integrierten </a:t>
            </a:r>
            <a:r>
              <a:rPr lang="de-DE" sz="2000" dirty="0" smtClean="0">
                <a:latin typeface="+mj-lt"/>
              </a:rPr>
              <a:t>Pflegesozialplanes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+mj-lt"/>
              </a:rPr>
              <a:t>Anwendung von einheitlichen Planungsbereichen und Indikatoren in einem </a:t>
            </a:r>
            <a:r>
              <a:rPr lang="de-DE" sz="2000" b="1" dirty="0" smtClean="0">
                <a:latin typeface="+mj-lt"/>
              </a:rPr>
              <a:t>Planungsinstrument</a:t>
            </a:r>
          </a:p>
        </p:txBody>
      </p:sp>
      <p:pic>
        <p:nvPicPr>
          <p:cNvPr id="7" name="Picture 4" descr="Logo_3farbig_42c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9298"/>
            <a:ext cx="44640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56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629525" cy="879475"/>
          </a:xfrm>
        </p:spPr>
        <p:txBody>
          <a:bodyPr/>
          <a:lstStyle/>
          <a:p>
            <a:r>
              <a:rPr lang="de-DE" dirty="0" smtClean="0"/>
              <a:t>Vorteile für die Landkreise und Kommunen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542875" y="1556792"/>
            <a:ext cx="8133581" cy="43005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altLang="de-DE" b="1" dirty="0" smtClean="0">
                <a:latin typeface="+mj-lt"/>
                <a:ea typeface="ＭＳ Ｐゴシック" pitchFamily="34" charset="-128"/>
              </a:rPr>
              <a:t>wesentliche Elemente der Berichterstattung werden vereinheitlicht und abgestimmt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dirty="0" smtClean="0">
                <a:latin typeface="+mj-lt"/>
                <a:ea typeface="ＭＳ Ｐゴシック" pitchFamily="34" charset="-128"/>
              </a:rPr>
              <a:t>Chance </a:t>
            </a:r>
            <a:r>
              <a:rPr lang="de-DE" altLang="de-DE" dirty="0">
                <a:latin typeface="+mj-lt"/>
                <a:ea typeface="ＭＳ Ｐゴシック" pitchFamily="34" charset="-128"/>
              </a:rPr>
              <a:t>für einheitliche Richtlinien zur </a:t>
            </a:r>
            <a:r>
              <a:rPr lang="de-DE" altLang="de-DE" dirty="0" smtClean="0">
                <a:latin typeface="+mj-lt"/>
                <a:ea typeface="ＭＳ Ｐゴシック" pitchFamily="34" charset="-128"/>
              </a:rPr>
              <a:t>Berichterstattung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dirty="0">
                <a:ea typeface="ＭＳ Ｐゴシック" pitchFamily="34" charset="-128"/>
              </a:rPr>
              <a:t>Bessere Vergleichbarkeit durch einheitliche Sprache und </a:t>
            </a:r>
            <a:r>
              <a:rPr lang="de-DE" altLang="de-DE" dirty="0" smtClean="0">
                <a:ea typeface="ＭＳ Ｐゴシック" pitchFamily="34" charset="-128"/>
              </a:rPr>
              <a:t>Systematik</a:t>
            </a:r>
            <a:endParaRPr lang="de-DE" altLang="de-DE" dirty="0">
              <a:latin typeface="+mj-lt"/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dirty="0" smtClean="0">
                <a:latin typeface="+mj-lt"/>
                <a:ea typeface="ＭＳ Ｐゴシック" pitchFamily="34" charset="-128"/>
              </a:rPr>
              <a:t>Einfach </a:t>
            </a:r>
            <a:r>
              <a:rPr lang="de-DE" altLang="de-DE" dirty="0">
                <a:latin typeface="+mj-lt"/>
                <a:ea typeface="ＭＳ Ｐゴシック" pitchFamily="34" charset="-128"/>
              </a:rPr>
              <a:t>nutzbare Vorlage für </a:t>
            </a:r>
            <a:r>
              <a:rPr lang="de-DE" altLang="de-DE" dirty="0" smtClean="0">
                <a:latin typeface="+mj-lt"/>
                <a:ea typeface="ＭＳ Ｐゴシック" pitchFamily="34" charset="-128"/>
              </a:rPr>
              <a:t>Berichte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dirty="0" smtClean="0">
                <a:latin typeface="+mj-lt"/>
                <a:ea typeface="ＭＳ Ｐゴシック" pitchFamily="34" charset="-128"/>
              </a:rPr>
              <a:t>Sichtbarkeit </a:t>
            </a:r>
            <a:r>
              <a:rPr lang="de-DE" altLang="de-DE" dirty="0">
                <a:latin typeface="+mj-lt"/>
                <a:ea typeface="ＭＳ Ｐゴシック" pitchFamily="34" charset="-128"/>
              </a:rPr>
              <a:t>des gesellschaftlichen Wertes des kommunalen </a:t>
            </a:r>
            <a:r>
              <a:rPr lang="de-DE" altLang="de-DE" dirty="0" smtClean="0">
                <a:latin typeface="+mj-lt"/>
                <a:ea typeface="ＭＳ Ｐゴシック" pitchFamily="34" charset="-128"/>
              </a:rPr>
              <a:t>Engagements in der Pflegesozialplanung</a:t>
            </a:r>
            <a:endParaRPr lang="de-DE" altLang="de-DE" dirty="0">
              <a:latin typeface="+mj-lt"/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dirty="0" smtClean="0">
                <a:latin typeface="+mj-lt"/>
                <a:ea typeface="ＭＳ Ｐゴシック" pitchFamily="34" charset="-128"/>
              </a:rPr>
              <a:t>Erfolgreiche </a:t>
            </a:r>
            <a:r>
              <a:rPr lang="de-DE" altLang="de-DE" dirty="0">
                <a:latin typeface="+mj-lt"/>
                <a:ea typeface="ＭＳ Ｐゴシック" pitchFamily="34" charset="-128"/>
              </a:rPr>
              <a:t>Mittelbeschaffung durch nachvollziehbare Darstellung der kommunalen </a:t>
            </a:r>
            <a:r>
              <a:rPr lang="de-DE" altLang="de-DE" dirty="0" smtClean="0">
                <a:latin typeface="+mj-lt"/>
                <a:ea typeface="ＭＳ Ｐゴシック" pitchFamily="34" charset="-128"/>
              </a:rPr>
              <a:t>Erfolge</a:t>
            </a:r>
          </a:p>
          <a:p>
            <a:pPr marL="984250" indent="-533400">
              <a:buNone/>
            </a:pPr>
            <a:endParaRPr lang="de-DE" altLang="de-DE" dirty="0">
              <a:latin typeface="+mj-lt"/>
              <a:ea typeface="ＭＳ Ｐゴシック" pitchFamily="34" charset="-128"/>
            </a:endParaRPr>
          </a:p>
          <a:p>
            <a:pPr marL="984250" lvl="1" indent="-533400">
              <a:buFont typeface="Wingdings"/>
              <a:buChar char="è"/>
            </a:pPr>
            <a:r>
              <a:rPr lang="de-DE" altLang="de-DE" sz="2000" b="1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Qualitätsgewinn  von Planung  für ALLE </a:t>
            </a:r>
          </a:p>
          <a:p>
            <a:pPr marL="984250" lvl="1" indent="-533400">
              <a:buFont typeface="Wingdings"/>
              <a:buChar char="è"/>
            </a:pPr>
            <a:endParaRPr lang="de-DE" altLang="de-DE" sz="2000" b="1" dirty="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</p:txBody>
      </p:sp>
      <p:pic>
        <p:nvPicPr>
          <p:cNvPr id="6" name="Picture 4" descr="Logo_3farbig_42c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9298"/>
            <a:ext cx="4464050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334429"/>
      </p:ext>
    </p:extLst>
  </p:cSld>
  <p:clrMapOvr>
    <a:masterClrMapping/>
  </p:clrMapOvr>
</p:sld>
</file>

<file path=ppt/theme/theme1.xml><?xml version="1.0" encoding="utf-8"?>
<a:theme xmlns:a="http://schemas.openxmlformats.org/drawingml/2006/main" name="DZA_DT">
  <a:themeElements>
    <a:clrScheme name="DZA_D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ZA_D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ZA_D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ZA_D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ZA_D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ZA_D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ZA_D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ZA_D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A_D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A_D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A_D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A_D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A_D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ZA_D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D:\Dokumente und Einstellungen\Gast\Desktop\Charta PP\DZA_DT.POT</Template>
  <TotalTime>0</TotalTime>
  <Words>1141</Words>
  <Application>Microsoft Office PowerPoint</Application>
  <PresentationFormat>Bildschirmpräsentation (4:3)</PresentationFormat>
  <Paragraphs>208</Paragraphs>
  <Slides>19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1" baseType="lpstr">
      <vt:lpstr>DZA_DT</vt:lpstr>
      <vt:lpstr>Benutzerdefiniertes Design</vt:lpstr>
      <vt:lpstr>4. Pflege-und Gesundheitskonferenz  Landkreis Vorpommern-Greifswald  </vt:lpstr>
      <vt:lpstr>4. Pflege-und Gesundheitskonferenz  Landkreis Vorpommern-Greifswald   Integrierten Pflegesozialplanung für die Landkreise und kreisfreien Städte Mecklenburg-Vorpommerns- Gestaltung eines kommunikativen Prozesses zwischen den Akteuren  Wissenschaftliche Begleitung Hochschule Neubrandenburg </vt:lpstr>
      <vt:lpstr>Schwerpunkte der wissenschaftlichen Begleitung    2015/2016 </vt:lpstr>
      <vt:lpstr>Kommunale Pflegesozialpläne 2014 /2016 </vt:lpstr>
      <vt:lpstr>Zielstellung für MV </vt:lpstr>
      <vt:lpstr>Erfassung von Potenzialen die die Gesellschaft zusammenhalten </vt:lpstr>
      <vt:lpstr>Idee und Ansatz </vt:lpstr>
      <vt:lpstr>Kompass für eine integrierte Pflegesozialplanung </vt:lpstr>
      <vt:lpstr>Vorteile für die Landkreise und Kommunen</vt:lpstr>
      <vt:lpstr> Zielsetzung 2016 (1)  </vt:lpstr>
      <vt:lpstr>Zielsetzung 2016 (2)</vt:lpstr>
      <vt:lpstr>Zielsetzung 2016 (3)</vt:lpstr>
      <vt:lpstr>UniPs</vt:lpstr>
      <vt:lpstr>Ausblick und Weiterarbeit</vt:lpstr>
      <vt:lpstr>Ausblick und Weiterarbeit  </vt:lpstr>
      <vt:lpstr>Zum Schluss…..</vt:lpstr>
      <vt:lpstr>Struktur für die Nutzer  (Kommune und kreisfreie Städte)</vt:lpstr>
      <vt:lpstr>Aggregierung der Daten für die Integrierte Pflegesozialplanung </vt:lpstr>
      <vt:lpstr>Website  </vt:lpstr>
    </vt:vector>
  </TitlesOfParts>
  <Company>DZA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RTP Gast</dc:creator>
  <cp:lastModifiedBy>Kraehmer, Steffi</cp:lastModifiedBy>
  <cp:revision>970</cp:revision>
  <cp:lastPrinted>2012-12-13T09:57:56Z</cp:lastPrinted>
  <dcterms:created xsi:type="dcterms:W3CDTF">2004-11-18T10:40:16Z</dcterms:created>
  <dcterms:modified xsi:type="dcterms:W3CDTF">2016-11-16T06:52:45Z</dcterms:modified>
</cp:coreProperties>
</file>