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385" r:id="rId3"/>
    <p:sldId id="392" r:id="rId4"/>
    <p:sldId id="393" r:id="rId5"/>
    <p:sldId id="388" r:id="rId6"/>
    <p:sldId id="395" r:id="rId7"/>
    <p:sldId id="401" r:id="rId8"/>
    <p:sldId id="407" r:id="rId9"/>
    <p:sldId id="396" r:id="rId10"/>
    <p:sldId id="397" r:id="rId11"/>
    <p:sldId id="404" r:id="rId12"/>
    <p:sldId id="405" r:id="rId13"/>
    <p:sldId id="406" r:id="rId14"/>
    <p:sldId id="415" r:id="rId15"/>
    <p:sldId id="398" r:id="rId16"/>
    <p:sldId id="389" r:id="rId17"/>
    <p:sldId id="403" r:id="rId18"/>
    <p:sldId id="408" r:id="rId19"/>
    <p:sldId id="399" r:id="rId20"/>
    <p:sldId id="409" r:id="rId21"/>
    <p:sldId id="410" r:id="rId22"/>
    <p:sldId id="411" r:id="rId23"/>
    <p:sldId id="400" r:id="rId24"/>
    <p:sldId id="413" r:id="rId25"/>
    <p:sldId id="414" r:id="rId26"/>
    <p:sldId id="416" r:id="rId27"/>
    <p:sldId id="417" r:id="rId28"/>
    <p:sldId id="418" r:id="rId29"/>
    <p:sldId id="419" r:id="rId30"/>
    <p:sldId id="421" r:id="rId31"/>
    <p:sldId id="425" r:id="rId32"/>
    <p:sldId id="426" r:id="rId33"/>
    <p:sldId id="427" r:id="rId34"/>
    <p:sldId id="424" r:id="rId35"/>
    <p:sldId id="422" r:id="rId36"/>
    <p:sldId id="423" r:id="rId3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8" autoAdjust="0"/>
    <p:restoredTop sz="84227" autoAdjust="0"/>
  </p:normalViewPr>
  <p:slideViewPr>
    <p:cSldViewPr snapToGrid="0" snapToObjects="1">
      <p:cViewPr varScale="1">
        <p:scale>
          <a:sx n="188" d="100"/>
          <a:sy n="188" d="100"/>
        </p:scale>
        <p:origin x="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E408-2E1F-5440-B3D4-DEE9A9694482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6428-D3C9-5B44-A6D5-FC945F9470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527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6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8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2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98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94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366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74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44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9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759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6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42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046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710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096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94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05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583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08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64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593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6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278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Wie werden Sie diesem</a:t>
            </a:r>
            <a:r>
              <a:rPr lang="de-DE" baseline="0" dirty="0" smtClean="0"/>
              <a:t> Anspruch gerecht?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Was halten</a:t>
            </a:r>
            <a:r>
              <a:rPr lang="de-DE" baseline="0" dirty="0" smtClean="0"/>
              <a:t> Sie von der Pflegewissenschaft (e</a:t>
            </a:r>
            <a:r>
              <a:rPr lang="de-DE" dirty="0" smtClean="0"/>
              <a:t>in Mythos,</a:t>
            </a:r>
            <a:r>
              <a:rPr lang="de-DE" baseline="0" dirty="0" smtClean="0"/>
              <a:t> r</a:t>
            </a:r>
            <a:r>
              <a:rPr lang="de-DE" dirty="0" smtClean="0"/>
              <a:t>eine Theorie,</a:t>
            </a:r>
            <a:r>
              <a:rPr lang="de-DE" baseline="0" dirty="0" smtClean="0"/>
              <a:t> </a:t>
            </a:r>
            <a:r>
              <a:rPr lang="de-DE" dirty="0" smtClean="0"/>
              <a:t>Bürokratenwerk)?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96428-D3C9-5B44-A6D5-FC945F94702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7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208" y="1680881"/>
            <a:ext cx="3273552" cy="3226399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64833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, 2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, 3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 smtClean="0"/>
              <a:t>Mastertitelformat bearbeiten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9D17B-A9FC-3645-8344-8B451EA5AD7B}" type="datetimeFigureOut">
              <a:rPr lang="de-DE" smtClean="0"/>
              <a:t>17.11.15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4A396738-80B5-BE4E-8682-BB0E25ECFF1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9120" y="221776"/>
            <a:ext cx="6684040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9120" y="1528550"/>
            <a:ext cx="6684040" cy="459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57200" y="2971800"/>
            <a:ext cx="914400" cy="914400"/>
          </a:xfrm>
          <a:prstGeom prst="roundRect">
            <a:avLst>
              <a:gd name="adj" fmla="val 93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feld 9"/>
          <p:cNvSpPr txBox="1"/>
          <p:nvPr userDrawn="1"/>
        </p:nvSpPr>
        <p:spPr>
          <a:xfrm>
            <a:off x="887104" y="6400800"/>
            <a:ext cx="792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Pflege als Entlastung für die Hausärzte                   Mathias Fünfstück</a:t>
            </a:r>
            <a:endParaRPr lang="de-DE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Bild 15" descr="Logo Schnitt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160" y="6400799"/>
            <a:ext cx="308345" cy="294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31115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6208" y="1680882"/>
            <a:ext cx="3273552" cy="302706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de-DE" sz="2800" dirty="0"/>
              <a:t>Das Pflegesystem als Entlastung für die Hausärzte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17381" y="3628697"/>
            <a:ext cx="3273552" cy="1265518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rgbClr val="404040"/>
                </a:solidFill>
              </a:rPr>
              <a:t>Mathias Fünfstück</a:t>
            </a:r>
          </a:p>
          <a:p>
            <a:pPr algn="l">
              <a:lnSpc>
                <a:spcPct val="130000"/>
              </a:lnSpc>
            </a:pPr>
            <a:endParaRPr lang="de-DE" sz="1200" dirty="0" smtClean="0">
              <a:solidFill>
                <a:srgbClr val="40404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Pflegewissenschaftler und -manager (M.Sc.)</a:t>
            </a: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Diplom-Pflegewirt (FH)</a:t>
            </a: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Gesundheits- und Krankenpfleger</a:t>
            </a:r>
            <a:endParaRPr lang="de-DE" sz="1000" dirty="0">
              <a:solidFill>
                <a:srgbClr val="404040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57" y="5942144"/>
            <a:ext cx="1756009" cy="3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450850" indent="-450850"/>
            <a:r>
              <a:rPr lang="de-DE" dirty="0" smtClean="0"/>
              <a:t>Ungeregelte Kooperation</a:t>
            </a:r>
          </a:p>
          <a:p>
            <a:pPr marL="274637" lvl="1" indent="0">
              <a:buNone/>
            </a:pPr>
            <a:r>
              <a:rPr lang="de-DE" dirty="0" smtClean="0">
                <a:sym typeface="Wingdings"/>
              </a:rPr>
              <a:t>	 </a:t>
            </a:r>
            <a:r>
              <a:rPr lang="de-DE" dirty="0" smtClean="0"/>
              <a:t>Natürlicher Prozess</a:t>
            </a:r>
          </a:p>
          <a:p>
            <a:pPr marL="274637" lvl="1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Keine Synergieeffekte</a:t>
            </a:r>
          </a:p>
          <a:p>
            <a:pPr marL="450850" indent="-450850"/>
            <a:r>
              <a:rPr lang="de-DE" dirty="0" smtClean="0"/>
              <a:t>Geregelte Kooperation</a:t>
            </a:r>
          </a:p>
          <a:p>
            <a:pPr marL="274637" lvl="1" indent="0">
              <a:buNone/>
            </a:pPr>
            <a:r>
              <a:rPr lang="de-DE" dirty="0"/>
              <a:t>	</a:t>
            </a:r>
            <a:r>
              <a:rPr lang="de-DE" dirty="0" smtClean="0">
                <a:sym typeface="Wingdings"/>
              </a:rPr>
              <a:t> Kooperationsvereinbarung</a:t>
            </a:r>
          </a:p>
          <a:p>
            <a:pPr marL="274637" lvl="1" indent="0">
              <a:buNone/>
            </a:pPr>
            <a:r>
              <a:rPr lang="de-DE" dirty="0" smtClean="0">
                <a:sym typeface="Wingdings"/>
              </a:rPr>
              <a:t>	 gesteuertes Schnittstellenmanagement</a:t>
            </a:r>
          </a:p>
          <a:p>
            <a:pPr marL="274637" lvl="1" indent="0">
              <a:buNone/>
            </a:pPr>
            <a:r>
              <a:rPr lang="de-DE" dirty="0" smtClean="0">
                <a:sym typeface="Wingdings"/>
              </a:rPr>
              <a:t>	 Konzeptbasierte Kooperation</a:t>
            </a:r>
            <a:endParaRPr lang="de-DE" dirty="0" smtClean="0"/>
          </a:p>
          <a:p>
            <a:pPr marL="450850" indent="-450850"/>
            <a:r>
              <a:rPr lang="de-DE" dirty="0" smtClean="0"/>
              <a:t>Vertraglich vereinbarte Kooperation:</a:t>
            </a:r>
          </a:p>
        </p:txBody>
      </p:sp>
    </p:spTree>
    <p:extLst>
      <p:ext uri="{BB962C8B-B14F-4D97-AF65-F5344CB8AC3E}">
        <p14:creationId xmlns:p14="http://schemas.microsoft.com/office/powerpoint/2010/main" val="2896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Vertraglich vereinbarte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Kooperation:</a:t>
            </a:r>
          </a:p>
          <a:p>
            <a:pPr marL="450850" indent="-450850"/>
            <a:r>
              <a:rPr lang="de-DE" dirty="0" smtClean="0"/>
              <a:t>Seit 01.01.2014 gilt die </a:t>
            </a:r>
            <a:r>
              <a:rPr lang="de-DE" b="1" dirty="0"/>
              <a:t>Vereinbarung nach § 119b Abs. 2 SGB V zur </a:t>
            </a:r>
            <a:r>
              <a:rPr lang="de-DE" b="1" dirty="0" smtClean="0"/>
              <a:t>Förderung </a:t>
            </a:r>
            <a:r>
              <a:rPr lang="de-DE" b="1" dirty="0"/>
              <a:t>der kooperativen und koordinierten </a:t>
            </a:r>
            <a:r>
              <a:rPr lang="de-DE" b="1" dirty="0" smtClean="0"/>
              <a:t>ärztlichen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und pflegerischen Versorgung</a:t>
            </a:r>
            <a:br>
              <a:rPr lang="de-DE" b="1" dirty="0"/>
            </a:br>
            <a:r>
              <a:rPr lang="de-DE" b="1" dirty="0"/>
              <a:t>in </a:t>
            </a:r>
            <a:r>
              <a:rPr lang="de-DE" b="1" dirty="0" smtClean="0"/>
              <a:t>stationären </a:t>
            </a:r>
            <a:r>
              <a:rPr lang="de-DE" b="1" dirty="0"/>
              <a:t>Pflegeheimen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>
                <a:sym typeface="Wingdings"/>
              </a:rPr>
              <a:t>E</a:t>
            </a:r>
            <a:r>
              <a:rPr lang="de-DE" dirty="0" smtClean="0"/>
              <a:t>ine Kann-Bestimmung!</a:t>
            </a:r>
            <a:endParaRPr lang="de-DE" dirty="0"/>
          </a:p>
          <a:p>
            <a:pPr marL="450850" indent="-450850"/>
            <a:r>
              <a:rPr lang="de-DE" dirty="0" smtClean="0"/>
              <a:t>Dient der Stärkung von Kommunikation </a:t>
            </a:r>
            <a:r>
              <a:rPr lang="de-DE" dirty="0"/>
              <a:t>und </a:t>
            </a:r>
            <a:r>
              <a:rPr lang="de-DE" dirty="0" smtClean="0"/>
              <a:t>Zusammenarbeit</a:t>
            </a:r>
          </a:p>
          <a:p>
            <a:pPr marL="450850" indent="-450850"/>
            <a:endParaRPr lang="de-DE" dirty="0"/>
          </a:p>
          <a:p>
            <a:pPr marL="450850" indent="-45085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998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Vertraglich vereinbarte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Kooperation:</a:t>
            </a:r>
          </a:p>
          <a:p>
            <a:pPr marL="0" indent="0">
              <a:buNone/>
            </a:pPr>
            <a:r>
              <a:rPr lang="de-DE" b="1" dirty="0" smtClean="0"/>
              <a:t>Vereinbarung </a:t>
            </a:r>
            <a:r>
              <a:rPr lang="de-DE" b="1" dirty="0"/>
              <a:t>nach § 119b Abs. 2 SGB </a:t>
            </a:r>
            <a:r>
              <a:rPr lang="de-DE" b="1" dirty="0" smtClean="0"/>
              <a:t>V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Schaffung strukturierter Prozesse:</a:t>
            </a:r>
          </a:p>
          <a:p>
            <a:pPr marL="450850" indent="-450850"/>
            <a:r>
              <a:rPr lang="de-DE" dirty="0"/>
              <a:t>Visiten und </a:t>
            </a:r>
            <a:r>
              <a:rPr lang="de-DE" dirty="0" smtClean="0"/>
              <a:t>Fallbesprechungen</a:t>
            </a:r>
            <a:endParaRPr lang="de-DE" dirty="0"/>
          </a:p>
          <a:p>
            <a:pPr marL="450850" indent="-450850"/>
            <a:r>
              <a:rPr lang="de-DE" dirty="0" smtClean="0"/>
              <a:t>Feste </a:t>
            </a:r>
            <a:r>
              <a:rPr lang="de-DE" dirty="0"/>
              <a:t>Ansprechpartner in der </a:t>
            </a:r>
            <a:r>
              <a:rPr lang="de-DE" dirty="0" smtClean="0"/>
              <a:t>stationären Pflegeeinrichtung</a:t>
            </a:r>
            <a:endParaRPr lang="de-DE" dirty="0"/>
          </a:p>
          <a:p>
            <a:pPr marL="450850" indent="-450850"/>
            <a:r>
              <a:rPr lang="de-DE" dirty="0" smtClean="0"/>
              <a:t>Geregelte </a:t>
            </a:r>
            <a:r>
              <a:rPr lang="de-DE" dirty="0"/>
              <a:t>Kommunikationsstrukturen und -zeiten (z</a:t>
            </a:r>
            <a:r>
              <a:rPr lang="de-DE" dirty="0" smtClean="0"/>
              <a:t>. B</a:t>
            </a:r>
            <a:r>
              <a:rPr lang="de-DE" dirty="0"/>
              <a:t>. vereinbarte </a:t>
            </a:r>
            <a:r>
              <a:rPr lang="de-DE" dirty="0" smtClean="0"/>
              <a:t>Sprechzeiten)</a:t>
            </a:r>
            <a:endParaRPr lang="de-DE" dirty="0"/>
          </a:p>
          <a:p>
            <a:pPr marL="450850" indent="-450850"/>
            <a:endParaRPr lang="de-DE" dirty="0"/>
          </a:p>
          <a:p>
            <a:pPr marL="450850" indent="-45085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71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Vertraglich vereinbarte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Kooperation:</a:t>
            </a:r>
          </a:p>
          <a:p>
            <a:pPr marL="0" indent="0">
              <a:buNone/>
            </a:pPr>
            <a:r>
              <a:rPr lang="de-DE" b="1" dirty="0" smtClean="0"/>
              <a:t>Vereinbarung </a:t>
            </a:r>
            <a:r>
              <a:rPr lang="de-DE" b="1" dirty="0"/>
              <a:t>nach § 119b Abs. 2 SGB </a:t>
            </a:r>
            <a:r>
              <a:rPr lang="de-DE" b="1" dirty="0" smtClean="0"/>
              <a:t>V </a:t>
            </a:r>
            <a:endParaRPr lang="de-DE" dirty="0"/>
          </a:p>
          <a:p>
            <a:pPr marL="0" indent="0">
              <a:buNone/>
            </a:pPr>
            <a:r>
              <a:rPr lang="de-DE" u="sng" dirty="0" smtClean="0"/>
              <a:t>Entlastungspotenziale</a:t>
            </a:r>
            <a:r>
              <a:rPr lang="de-DE" dirty="0" smtClean="0"/>
              <a:t>:</a:t>
            </a:r>
          </a:p>
          <a:p>
            <a:pPr marL="450850" indent="-450850"/>
            <a:r>
              <a:rPr lang="de-DE" dirty="0" smtClean="0"/>
              <a:t>Besser abgestimmte Prozesse vor Ort (</a:t>
            </a:r>
            <a:r>
              <a:rPr lang="de-DE" b="1" dirty="0" smtClean="0"/>
              <a:t>Zeit</a:t>
            </a:r>
            <a:r>
              <a:rPr lang="de-DE" dirty="0" smtClean="0"/>
              <a:t>)</a:t>
            </a:r>
          </a:p>
          <a:p>
            <a:pPr marL="450850" indent="-450850"/>
            <a:r>
              <a:rPr lang="de-DE" dirty="0" smtClean="0"/>
              <a:t>Besser abgestimmte Dokumentationswege (</a:t>
            </a:r>
            <a:r>
              <a:rPr lang="de-DE" b="1" dirty="0" smtClean="0"/>
              <a:t>Zeit</a:t>
            </a:r>
            <a:r>
              <a:rPr lang="de-DE" dirty="0" smtClean="0"/>
              <a:t>)</a:t>
            </a:r>
          </a:p>
          <a:p>
            <a:pPr marL="450850" indent="-450850"/>
            <a:r>
              <a:rPr lang="de-DE" b="1" dirty="0" smtClean="0"/>
              <a:t>Zusatzvergütung</a:t>
            </a:r>
            <a:r>
              <a:rPr lang="de-DE" dirty="0" smtClean="0"/>
              <a:t> für die Ärzte</a:t>
            </a:r>
            <a:endParaRPr lang="de-DE" dirty="0"/>
          </a:p>
          <a:p>
            <a:pPr marL="450850" indent="-450850"/>
            <a:endParaRPr lang="de-DE" dirty="0"/>
          </a:p>
          <a:p>
            <a:pPr marL="450850" indent="-45085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8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294880" cy="4500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Vertraglich vereinbarte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Kooperation:</a:t>
            </a:r>
          </a:p>
          <a:p>
            <a:pPr marL="0" indent="0">
              <a:buNone/>
            </a:pPr>
            <a:r>
              <a:rPr lang="de-DE" b="1" dirty="0" smtClean="0"/>
              <a:t>Die Tandempraxis</a:t>
            </a:r>
          </a:p>
          <a:p>
            <a:pPr marL="0" indent="0">
              <a:buNone/>
            </a:pPr>
            <a:endParaRPr lang="de-DE" b="1" dirty="0"/>
          </a:p>
          <a:p>
            <a:pPr marL="450850" indent="-450850"/>
            <a:r>
              <a:rPr lang="de-DE" dirty="0" smtClean="0"/>
              <a:t>Kooperation </a:t>
            </a:r>
            <a:r>
              <a:rPr lang="de-DE" dirty="0"/>
              <a:t>von </a:t>
            </a:r>
            <a:r>
              <a:rPr lang="de-DE" dirty="0" smtClean="0"/>
              <a:t>Ärzten </a:t>
            </a:r>
            <a:r>
              <a:rPr lang="de-DE" dirty="0"/>
              <a:t>und Pflegenden zur Versorgung von Menschen mit </a:t>
            </a:r>
            <a:r>
              <a:rPr lang="de-DE" dirty="0" smtClean="0"/>
              <a:t>eingeschränkter Selbstpflegekompetenz</a:t>
            </a:r>
            <a:endParaRPr lang="de-DE" dirty="0"/>
          </a:p>
          <a:p>
            <a:pPr marL="450850" indent="-450850"/>
            <a:r>
              <a:rPr lang="de-DE" dirty="0" smtClean="0"/>
              <a:t>Medizinische Behandlung +</a:t>
            </a:r>
            <a:endParaRPr lang="de-DE" dirty="0"/>
          </a:p>
          <a:p>
            <a:pPr marL="450850" indent="-450850"/>
            <a:r>
              <a:rPr lang="de-DE" dirty="0" smtClean="0"/>
              <a:t>Pflegerische Expertise </a:t>
            </a:r>
            <a:r>
              <a:rPr lang="de-DE" sz="2000" dirty="0" smtClean="0"/>
              <a:t>(Bsp.: </a:t>
            </a:r>
            <a:r>
              <a:rPr lang="de-DE" sz="2000" dirty="0" smtClean="0"/>
              <a:t>Edukationsprogramm</a:t>
            </a:r>
            <a:r>
              <a:rPr lang="de-DE" sz="2000" dirty="0" smtClean="0"/>
              <a:t>)</a:t>
            </a:r>
          </a:p>
          <a:p>
            <a:pPr marL="450850" indent="-450850"/>
            <a:r>
              <a:rPr lang="de-DE" dirty="0"/>
              <a:t>wurde im Rahmen einer </a:t>
            </a:r>
            <a:r>
              <a:rPr lang="de-DE" dirty="0" smtClean="0"/>
              <a:t>multizentrischen randomisierten </a:t>
            </a:r>
            <a:r>
              <a:rPr lang="de-DE" dirty="0"/>
              <a:t>Vergleichsstudie </a:t>
            </a:r>
            <a:r>
              <a:rPr lang="de-DE" dirty="0" smtClean="0"/>
              <a:t>in </a:t>
            </a:r>
            <a:r>
              <a:rPr lang="de-DE" dirty="0"/>
              <a:t>Nordrhein-Westfalen evaluiert </a:t>
            </a:r>
            <a:r>
              <a:rPr lang="de-DE" sz="1700" dirty="0"/>
              <a:t>(</a:t>
            </a:r>
            <a:r>
              <a:rPr lang="de-DE" sz="1700" dirty="0" smtClean="0"/>
              <a:t>Herber et al. 2008)</a:t>
            </a:r>
            <a:endParaRPr lang="de-DE" sz="1700" dirty="0"/>
          </a:p>
          <a:p>
            <a:pPr marL="450850" indent="-450850"/>
            <a:endParaRPr lang="de-DE" dirty="0" smtClean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40" y="2033758"/>
            <a:ext cx="1608667" cy="7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Entlastungspotenziale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50000"/>
              </a:lnSpc>
            </a:pPr>
            <a:r>
              <a:rPr lang="de-DE" sz="3200" dirty="0"/>
              <a:t>Kooperation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b="1" dirty="0">
                <a:solidFill>
                  <a:schemeClr val="accent1"/>
                </a:solidFill>
              </a:rPr>
              <a:t>Delegation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Substitution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Innovative </a:t>
            </a:r>
            <a:r>
              <a:rPr lang="de-DE" sz="3200" dirty="0" smtClean="0"/>
              <a:t>Versorgungsformen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70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87" y="440267"/>
            <a:ext cx="5364284" cy="60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Delegation oder </a:t>
            </a:r>
            <a:r>
              <a:rPr lang="de-DE" dirty="0"/>
              <a:t>Substitution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Delegation</a:t>
            </a:r>
          </a:p>
          <a:p>
            <a:pPr marL="450850" indent="-450850"/>
            <a:r>
              <a:rPr lang="de-DE" dirty="0" smtClean="0"/>
              <a:t>Übertragung </a:t>
            </a:r>
            <a:r>
              <a:rPr lang="de-DE" dirty="0"/>
              <a:t>von </a:t>
            </a:r>
            <a:r>
              <a:rPr lang="de-DE" dirty="0" smtClean="0"/>
              <a:t>ärztlichen </a:t>
            </a:r>
            <a:r>
              <a:rPr lang="de-DE" dirty="0"/>
              <a:t>Leistungen</a:t>
            </a:r>
            <a:br>
              <a:rPr lang="de-DE" dirty="0"/>
            </a:br>
            <a:r>
              <a:rPr lang="de-DE" dirty="0" smtClean="0"/>
              <a:t>auf nichtärztliches Personal</a:t>
            </a:r>
          </a:p>
          <a:p>
            <a:pPr marL="450850" indent="-450850"/>
            <a:r>
              <a:rPr lang="de-DE" dirty="0" smtClean="0"/>
              <a:t>Geregelt in der </a:t>
            </a:r>
            <a:r>
              <a:rPr lang="de-DE" b="1" dirty="0"/>
              <a:t>Vereinbarung </a:t>
            </a:r>
            <a:r>
              <a:rPr lang="de-DE" b="1" dirty="0" smtClean="0"/>
              <a:t>über </a:t>
            </a:r>
            <a:r>
              <a:rPr lang="de-DE" b="1" dirty="0"/>
              <a:t>die Delegation </a:t>
            </a:r>
            <a:r>
              <a:rPr lang="de-DE" b="1" dirty="0" smtClean="0"/>
              <a:t>ärztlicher </a:t>
            </a:r>
            <a:r>
              <a:rPr lang="de-DE" b="1" dirty="0"/>
              <a:t>Leistungen</a:t>
            </a:r>
            <a:br>
              <a:rPr lang="de-DE" b="1" dirty="0"/>
            </a:br>
            <a:r>
              <a:rPr lang="de-DE" b="1" dirty="0"/>
              <a:t>an </a:t>
            </a:r>
            <a:r>
              <a:rPr lang="de-DE" b="1" dirty="0" smtClean="0"/>
              <a:t>nichtärztliches </a:t>
            </a:r>
            <a:r>
              <a:rPr lang="de-DE" b="1" dirty="0"/>
              <a:t>Personal in der ambulanten </a:t>
            </a:r>
            <a:r>
              <a:rPr lang="de-DE" b="1" dirty="0" smtClean="0"/>
              <a:t>vertragsärztlichen </a:t>
            </a:r>
            <a:r>
              <a:rPr lang="de-DE" b="1" dirty="0"/>
              <a:t>Versorgung </a:t>
            </a:r>
            <a:r>
              <a:rPr lang="de-DE" b="1" dirty="0" smtClean="0"/>
              <a:t>gemäß </a:t>
            </a:r>
            <a:r>
              <a:rPr lang="de-DE" b="1" dirty="0"/>
              <a:t>§ 28 Abs. 1 S. 3 SGB V </a:t>
            </a:r>
            <a:endParaRPr lang="de-DE" dirty="0"/>
          </a:p>
          <a:p>
            <a:pPr marL="450850" indent="-450850"/>
            <a:r>
              <a:rPr lang="de-DE" dirty="0"/>
              <a:t>Nicht delegierbare (</a:t>
            </a:r>
            <a:r>
              <a:rPr lang="de-DE" dirty="0" smtClean="0"/>
              <a:t>höchstpersönliche</a:t>
            </a:r>
            <a:r>
              <a:rPr lang="de-DE" dirty="0"/>
              <a:t>) Leistungen des Arztes </a:t>
            </a:r>
            <a:r>
              <a:rPr lang="de-DE" dirty="0" smtClean="0"/>
              <a:t>zu benannt</a:t>
            </a:r>
            <a:endParaRPr lang="de-DE" dirty="0"/>
          </a:p>
          <a:p>
            <a:pPr marL="450850" indent="-4508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Delegation oder </a:t>
            </a:r>
            <a:r>
              <a:rPr lang="de-DE" dirty="0"/>
              <a:t>Substitution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Delegation</a:t>
            </a:r>
          </a:p>
          <a:p>
            <a:pPr marL="450850" indent="-450850"/>
            <a:r>
              <a:rPr lang="de-DE" dirty="0" smtClean="0"/>
              <a:t>Delegation </a:t>
            </a:r>
            <a:r>
              <a:rPr lang="de-DE" b="1" u="sng" dirty="0" smtClean="0"/>
              <a:t>nur</a:t>
            </a:r>
            <a:r>
              <a:rPr lang="de-DE" dirty="0" smtClean="0"/>
              <a:t> an qualifiziertes Personal möglich – hat jedoch Verweigerungsrecht</a:t>
            </a:r>
          </a:p>
          <a:p>
            <a:pPr marL="450850" indent="-450850"/>
            <a:r>
              <a:rPr lang="de-DE" dirty="0" smtClean="0"/>
              <a:t>Eine Frage der Haftung: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 Anordnungsverantwortung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 Durchführungsverantwortung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	</a:t>
            </a:r>
            <a:r>
              <a:rPr lang="de-DE" dirty="0" smtClean="0">
                <a:sym typeface="Wingdings"/>
              </a:rPr>
              <a:t> Handlungsverantwortung</a:t>
            </a:r>
          </a:p>
          <a:p>
            <a:pPr marL="447675" indent="-447675"/>
            <a:r>
              <a:rPr lang="de-DE" dirty="0" smtClean="0">
                <a:sym typeface="Wingdings"/>
              </a:rPr>
              <a:t>Entlastung der Hausärzte: Ja</a:t>
            </a:r>
          </a:p>
          <a:p>
            <a:pPr marL="447675" indent="-447675"/>
            <a:r>
              <a:rPr lang="de-DE" b="1" dirty="0" smtClean="0"/>
              <a:t>Eine Frage der Kosten !!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586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Entlastungspotenziale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50000"/>
              </a:lnSpc>
            </a:pPr>
            <a:r>
              <a:rPr lang="de-DE" sz="3200" dirty="0"/>
              <a:t>Kooperation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Delegation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b="1" dirty="0">
                <a:solidFill>
                  <a:schemeClr val="accent1"/>
                </a:solidFill>
              </a:rPr>
              <a:t>Substitution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Innovative </a:t>
            </a:r>
            <a:r>
              <a:rPr lang="de-DE" sz="3200" dirty="0" smtClean="0"/>
              <a:t>Versorgungsformen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95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9119" y="221776"/>
            <a:ext cx="7057813" cy="886968"/>
          </a:xfrm>
        </p:spPr>
        <p:txBody>
          <a:bodyPr/>
          <a:lstStyle/>
          <a:p>
            <a:r>
              <a:rPr lang="de-DE" dirty="0" smtClean="0"/>
              <a:t>Pflege als </a:t>
            </a:r>
            <a:r>
              <a:rPr lang="de-DE"/>
              <a:t>Entlastung </a:t>
            </a:r>
            <a:r>
              <a:rPr lang="de-DE" smtClean="0"/>
              <a:t>der Hausärzte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 smtClean="0"/>
              <a:t>Kurzer Überblick:</a:t>
            </a:r>
          </a:p>
          <a:p>
            <a:pPr marL="584200" indent="-450850"/>
            <a:r>
              <a:rPr lang="de-DE" dirty="0" smtClean="0"/>
              <a:t>Aktuelle Situation</a:t>
            </a:r>
          </a:p>
          <a:p>
            <a:pPr marL="584200" lvl="0" indent="-450850"/>
            <a:r>
              <a:rPr lang="de-DE" dirty="0" smtClean="0"/>
              <a:t>Entlastungspotenziale</a:t>
            </a:r>
          </a:p>
          <a:p>
            <a:pPr marL="1385888" lvl="1" indent="-635000">
              <a:lnSpc>
                <a:spcPct val="150000"/>
              </a:lnSpc>
              <a:buFont typeface="Wingdings" charset="2"/>
              <a:buChar char="à"/>
            </a:pPr>
            <a:r>
              <a:rPr lang="de-DE" dirty="0" smtClean="0"/>
              <a:t>Kooperation</a:t>
            </a:r>
          </a:p>
          <a:p>
            <a:pPr marL="1385888" lvl="1" indent="-635000">
              <a:lnSpc>
                <a:spcPct val="150000"/>
              </a:lnSpc>
              <a:buFont typeface="Wingdings" charset="2"/>
              <a:buChar char="à"/>
            </a:pPr>
            <a:r>
              <a:rPr lang="de-DE" dirty="0" smtClean="0"/>
              <a:t>Delegation</a:t>
            </a:r>
          </a:p>
          <a:p>
            <a:pPr marL="1385888" lvl="1" indent="-635000">
              <a:lnSpc>
                <a:spcPct val="150000"/>
              </a:lnSpc>
              <a:buFont typeface="Wingdings" charset="2"/>
              <a:buChar char="à"/>
            </a:pPr>
            <a:r>
              <a:rPr lang="de-DE" dirty="0" smtClean="0"/>
              <a:t>Substitution</a:t>
            </a:r>
          </a:p>
          <a:p>
            <a:pPr marL="1385888" lvl="1" indent="-635000">
              <a:lnSpc>
                <a:spcPct val="150000"/>
              </a:lnSpc>
              <a:buFont typeface="Wingdings" charset="2"/>
              <a:buChar char="à"/>
            </a:pPr>
            <a:r>
              <a:rPr lang="de-DE" dirty="0" smtClean="0"/>
              <a:t>Innovative Versorgungsformen</a:t>
            </a:r>
          </a:p>
          <a:p>
            <a:pPr marL="584200" indent="-450850"/>
            <a:r>
              <a:rPr lang="de-DE" dirty="0" smtClean="0"/>
              <a:t>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3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Delegation oder </a:t>
            </a:r>
            <a:r>
              <a:rPr lang="de-DE" dirty="0"/>
              <a:t>Substitution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Substitution</a:t>
            </a:r>
            <a:endParaRPr lang="de-DE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850" indent="-450850"/>
            <a:r>
              <a:rPr lang="de-DE" dirty="0" smtClean="0"/>
              <a:t>Substitution beinhaltet die </a:t>
            </a:r>
            <a:r>
              <a:rPr lang="de-DE" dirty="0"/>
              <a:t>fachliche, wirtschaftliche und rechtliche </a:t>
            </a:r>
            <a:r>
              <a:rPr lang="de-DE" dirty="0" smtClean="0"/>
              <a:t>Verantwortung</a:t>
            </a:r>
          </a:p>
          <a:p>
            <a:pPr marL="450850" indent="-450850"/>
            <a:r>
              <a:rPr lang="de-DE" dirty="0" smtClean="0"/>
              <a:t>Entlastung der Ärzteschaft durch </a:t>
            </a:r>
            <a:r>
              <a:rPr lang="de-DE" b="1" dirty="0" smtClean="0"/>
              <a:t>vollständige Abgabe der Tätigkeit</a:t>
            </a:r>
          </a:p>
          <a:p>
            <a:pPr marL="0" indent="0">
              <a:buNone/>
            </a:pPr>
            <a:r>
              <a:rPr lang="de-DE" b="1" dirty="0" smtClean="0">
                <a:sym typeface="Wingdings"/>
              </a:rPr>
              <a:t>    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Erprobung </a:t>
            </a:r>
            <a:r>
              <a:rPr lang="de-DE" dirty="0"/>
              <a:t>in </a:t>
            </a:r>
            <a:r>
              <a:rPr lang="de-DE" dirty="0" smtClean="0"/>
              <a:t>Modellprojekten nach § 63</a:t>
            </a:r>
          </a:p>
          <a:p>
            <a:pPr marL="0" indent="0">
              <a:buNone/>
            </a:pPr>
            <a:r>
              <a:rPr lang="de-DE" b="1" dirty="0">
                <a:sym typeface="Wingdings"/>
              </a:rPr>
              <a:t> </a:t>
            </a:r>
            <a:r>
              <a:rPr lang="de-DE" b="1" dirty="0" smtClean="0">
                <a:sym typeface="Wingdings"/>
              </a:rPr>
              <a:t>    </a:t>
            </a:r>
            <a:r>
              <a:rPr lang="de-DE" dirty="0" smtClean="0">
                <a:sym typeface="Wingdings"/>
              </a:rPr>
              <a:t> Neue Qualifikationen für </a:t>
            </a:r>
            <a:r>
              <a:rPr lang="de-DE" dirty="0" smtClean="0">
                <a:sym typeface="Wingdings"/>
              </a:rPr>
              <a:t>Pflegeberufe</a:t>
            </a:r>
          </a:p>
          <a:p>
            <a:pPr marL="0" indent="0">
              <a:buNone/>
            </a:pPr>
            <a:r>
              <a:rPr lang="de-DE" sz="1800" dirty="0">
                <a:sym typeface="Wingdings"/>
              </a:rPr>
              <a:t>		</a:t>
            </a:r>
            <a:r>
              <a:rPr lang="de-DE" sz="1800" dirty="0" smtClean="0">
                <a:sym typeface="Wingdings"/>
              </a:rPr>
              <a:t>- </a:t>
            </a:r>
            <a:r>
              <a:rPr lang="de-DE" sz="1800" dirty="0" err="1" smtClean="0">
                <a:sym typeface="Wingdings"/>
              </a:rPr>
              <a:t>Physician</a:t>
            </a:r>
            <a:r>
              <a:rPr lang="de-DE" sz="1800" dirty="0" smtClean="0">
                <a:sym typeface="Wingdings"/>
              </a:rPr>
              <a:t> </a:t>
            </a:r>
            <a:r>
              <a:rPr lang="de-DE" sz="1800" dirty="0" err="1">
                <a:sym typeface="Wingdings"/>
              </a:rPr>
              <a:t>Assistant</a:t>
            </a:r>
            <a:r>
              <a:rPr lang="de-DE" sz="1800" dirty="0">
                <a:sym typeface="Wingdings"/>
              </a:rPr>
              <a:t> in den </a:t>
            </a:r>
            <a:r>
              <a:rPr lang="de-DE" sz="1800" dirty="0" smtClean="0">
                <a:sym typeface="Wingdings"/>
              </a:rPr>
              <a:t>USA</a:t>
            </a:r>
          </a:p>
          <a:p>
            <a:pPr marL="0" indent="0">
              <a:buNone/>
            </a:pPr>
            <a:r>
              <a:rPr lang="de-DE" sz="1800" dirty="0">
                <a:sym typeface="Wingdings"/>
              </a:rPr>
              <a:t>	</a:t>
            </a:r>
            <a:r>
              <a:rPr lang="de-DE" sz="1800" dirty="0" smtClean="0">
                <a:sym typeface="Wingdings"/>
              </a:rPr>
              <a:t>	-  </a:t>
            </a:r>
            <a:r>
              <a:rPr lang="de-DE" sz="1800" dirty="0" smtClean="0"/>
              <a:t>Nurse </a:t>
            </a:r>
            <a:r>
              <a:rPr lang="de-DE" sz="1800" dirty="0" err="1"/>
              <a:t>Practitioner</a:t>
            </a:r>
            <a:r>
              <a:rPr lang="de-DE" sz="1800" dirty="0"/>
              <a:t> in den USA und </a:t>
            </a:r>
            <a:r>
              <a:rPr lang="de-DE" sz="1800" dirty="0" smtClean="0"/>
              <a:t>GB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1096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Delegation oder </a:t>
            </a:r>
            <a:r>
              <a:rPr lang="de-DE" dirty="0"/>
              <a:t>Substitution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Erprobung in Modellprojekten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nach § 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63 Abs. 3c</a:t>
            </a:r>
          </a:p>
          <a:p>
            <a:pPr marL="450850" indent="-450850"/>
            <a:r>
              <a:rPr lang="de-DE" dirty="0"/>
              <a:t>Der Gemeinsame Bundesausschuss (G-BA) </a:t>
            </a:r>
            <a:r>
              <a:rPr lang="de-DE" dirty="0" smtClean="0"/>
              <a:t>hat hierzu </a:t>
            </a:r>
            <a:r>
              <a:rPr lang="de-DE" dirty="0"/>
              <a:t>eine </a:t>
            </a:r>
            <a:r>
              <a:rPr lang="de-DE" b="1" dirty="0"/>
              <a:t>Richtlinie</a:t>
            </a:r>
            <a:r>
              <a:rPr lang="de-DE" dirty="0"/>
              <a:t> </a:t>
            </a:r>
            <a:r>
              <a:rPr lang="de-DE" dirty="0" smtClean="0"/>
              <a:t>erstellt, sie umfasst</a:t>
            </a:r>
          </a:p>
          <a:p>
            <a:pPr marL="1384300" lvl="1" indent="-449263"/>
            <a:r>
              <a:rPr lang="de-DE" dirty="0"/>
              <a:t>Diabetes mellitus Typ 1 und 2, </a:t>
            </a:r>
            <a:endParaRPr lang="de-DE" dirty="0" smtClean="0"/>
          </a:p>
          <a:p>
            <a:pPr marL="1384300" lvl="1" indent="-449263"/>
            <a:r>
              <a:rPr lang="de-DE" dirty="0" smtClean="0"/>
              <a:t>chronische Wunden</a:t>
            </a:r>
          </a:p>
          <a:p>
            <a:pPr marL="1384300" lvl="1" indent="-449263"/>
            <a:r>
              <a:rPr lang="de-DE" dirty="0" smtClean="0"/>
              <a:t>Demenz</a:t>
            </a:r>
          </a:p>
          <a:p>
            <a:pPr marL="1384300" lvl="1" indent="-449263"/>
            <a:r>
              <a:rPr lang="de-DE" dirty="0" smtClean="0"/>
              <a:t>Hypertonie</a:t>
            </a:r>
          </a:p>
          <a:p>
            <a:pPr marL="495300" indent="-447675"/>
            <a:r>
              <a:rPr lang="de-DE" dirty="0"/>
              <a:t>Pflegefachkräfte </a:t>
            </a:r>
            <a:r>
              <a:rPr lang="de-DE" dirty="0" smtClean="0"/>
              <a:t>können selbstständig </a:t>
            </a:r>
            <a:r>
              <a:rPr lang="de-DE" dirty="0"/>
              <a:t>und eigenverantwortlich diagnostische und therapeutische Maßnahmen übernehmen, </a:t>
            </a:r>
            <a:r>
              <a:rPr lang="de-DE" dirty="0" smtClean="0"/>
              <a:t>Prozesse </a:t>
            </a:r>
            <a:r>
              <a:rPr lang="de-DE" dirty="0"/>
              <a:t>steuern und Patienten beraten</a:t>
            </a:r>
          </a:p>
        </p:txBody>
      </p:sp>
    </p:spTree>
    <p:extLst>
      <p:ext uri="{BB962C8B-B14F-4D97-AF65-F5344CB8AC3E}">
        <p14:creationId xmlns:p14="http://schemas.microsoft.com/office/powerpoint/2010/main" val="15526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Delegation oder </a:t>
            </a:r>
            <a:r>
              <a:rPr lang="de-DE" dirty="0"/>
              <a:t>Substitution 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Erprobung in Modellprojekten </a:t>
            </a:r>
            <a:r>
              <a:rPr lang="de-DE" sz="2000" b="1" dirty="0">
                <a:solidFill>
                  <a:schemeClr val="accent2">
                    <a:lumMod val="50000"/>
                  </a:schemeClr>
                </a:solidFill>
              </a:rPr>
              <a:t>nach § 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63 Abs. 3c</a:t>
            </a:r>
          </a:p>
          <a:p>
            <a:pPr marL="450850" indent="-450850"/>
            <a:r>
              <a:rPr lang="de-DE" dirty="0" smtClean="0"/>
              <a:t>Das </a:t>
            </a:r>
            <a:r>
              <a:rPr lang="de-DE" dirty="0"/>
              <a:t>initiale Assessment geht weiterhin vom Arzt </a:t>
            </a:r>
            <a:r>
              <a:rPr lang="de-DE" dirty="0" smtClean="0"/>
              <a:t>aus</a:t>
            </a:r>
          </a:p>
          <a:p>
            <a:pPr marL="450850" indent="-450850"/>
            <a:r>
              <a:rPr lang="de-DE" dirty="0" smtClean="0"/>
              <a:t>Bisher keine Umsetzung</a:t>
            </a:r>
          </a:p>
          <a:p>
            <a:pPr marL="450850" indent="-450850"/>
            <a:r>
              <a:rPr lang="de-DE" dirty="0"/>
              <a:t>Mustermodell für eine Pflegeexpertin Wunde (PEW) </a:t>
            </a:r>
            <a:r>
              <a:rPr lang="de-DE" dirty="0" smtClean="0"/>
              <a:t>liegt vor (siehe D</a:t>
            </a:r>
            <a:r>
              <a:rPr lang="de-DE" sz="2000" dirty="0" smtClean="0"/>
              <a:t>eutscher</a:t>
            </a:r>
            <a:r>
              <a:rPr lang="de-DE" dirty="0" smtClean="0"/>
              <a:t> P</a:t>
            </a:r>
            <a:r>
              <a:rPr lang="de-DE" sz="2000" dirty="0" smtClean="0"/>
              <a:t>flege</a:t>
            </a:r>
            <a:r>
              <a:rPr lang="de-DE" dirty="0" smtClean="0"/>
              <a:t> R</a:t>
            </a:r>
            <a:r>
              <a:rPr lang="de-DE" sz="2000" dirty="0" smtClean="0"/>
              <a:t>at</a:t>
            </a:r>
            <a:r>
              <a:rPr lang="de-DE" dirty="0" smtClean="0"/>
              <a:t>)</a:t>
            </a:r>
          </a:p>
          <a:p>
            <a:pPr marL="450850" indent="-450850"/>
            <a:r>
              <a:rPr lang="de-DE" dirty="0"/>
              <a:t>Entlastungspotenzial der Pflege </a:t>
            </a:r>
            <a:r>
              <a:rPr lang="de-DE" dirty="0" smtClean="0"/>
              <a:t>ist bisher ungenutzt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Entlastungspotenziale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50000"/>
              </a:lnSpc>
            </a:pPr>
            <a:r>
              <a:rPr lang="de-DE" sz="3200" dirty="0"/>
              <a:t>Kooperation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Delegation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Substitution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b="1" dirty="0">
                <a:solidFill>
                  <a:schemeClr val="accent1"/>
                </a:solidFill>
              </a:rPr>
              <a:t>Innovative </a:t>
            </a:r>
            <a:r>
              <a:rPr lang="de-DE" sz="3200" b="1" dirty="0" smtClean="0">
                <a:solidFill>
                  <a:schemeClr val="accent1"/>
                </a:solidFill>
              </a:rPr>
              <a:t>Versorgungsformen</a:t>
            </a:r>
            <a:endParaRPr lang="de-D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Innovative Versorgungsformen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Höchstes Potenzial für gegenseitige Entlastungen</a:t>
            </a:r>
            <a:endParaRPr lang="de-DE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850" indent="-450850"/>
            <a:r>
              <a:rPr lang="de-DE" sz="2600" b="1" dirty="0"/>
              <a:t>§ 140a Besondere </a:t>
            </a:r>
            <a:r>
              <a:rPr lang="de-DE" sz="2600" b="1" dirty="0" smtClean="0"/>
              <a:t>Versorgung SGB V</a:t>
            </a:r>
          </a:p>
          <a:p>
            <a:pPr marL="450850" indent="-450850"/>
            <a:r>
              <a:rPr lang="de-DE" sz="2600" b="1" dirty="0"/>
              <a:t>§ 92b Integrierte </a:t>
            </a:r>
            <a:r>
              <a:rPr lang="de-DE" sz="2600" b="1" dirty="0" smtClean="0"/>
              <a:t>Versorgung SGB XI</a:t>
            </a:r>
            <a:endParaRPr lang="de-DE" sz="2600" dirty="0" smtClean="0"/>
          </a:p>
          <a:p>
            <a:pPr marL="450850" indent="-450850"/>
            <a:r>
              <a:rPr lang="de-DE" sz="2600" dirty="0" smtClean="0"/>
              <a:t>Selektivvertrag mit der KK / PK</a:t>
            </a:r>
          </a:p>
          <a:p>
            <a:pPr marL="450850" indent="-450850"/>
            <a:r>
              <a:rPr lang="de-DE" sz="2600" dirty="0" smtClean="0"/>
              <a:t>Wird über </a:t>
            </a:r>
            <a:r>
              <a:rPr lang="de-DE" sz="2600" dirty="0"/>
              <a:t>verschiedene Sektoren hinweg oder interdisziplinär-fachübergreifend </a:t>
            </a:r>
            <a:r>
              <a:rPr lang="de-DE" sz="2600" dirty="0" smtClean="0"/>
              <a:t>organisiert</a:t>
            </a:r>
          </a:p>
          <a:p>
            <a:pPr marL="450850" indent="-450850"/>
            <a:r>
              <a:rPr lang="de-DE" sz="2600" dirty="0"/>
              <a:t>Vertragspartner sind im § 140b SGB V beschrieben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4764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1875" y="2967166"/>
            <a:ext cx="514773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</a:t>
            </a:r>
          </a:p>
          <a:p>
            <a:r>
              <a:rPr lang="de-DE" dirty="0">
                <a:solidFill>
                  <a:schemeClr val="bg1"/>
                </a:solidFill>
              </a:rPr>
              <a:t>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Innovative Versorgungsformen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334" y="2078536"/>
            <a:ext cx="1065543" cy="106554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 bwMode="auto">
          <a:xfrm>
            <a:off x="709817" y="2855979"/>
            <a:ext cx="1992747" cy="1823665"/>
          </a:xfrm>
          <a:prstGeom prst="rect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Kreuz 10"/>
          <p:cNvSpPr/>
          <p:nvPr/>
        </p:nvSpPr>
        <p:spPr bwMode="auto">
          <a:xfrm>
            <a:off x="1298634" y="3185262"/>
            <a:ext cx="815109" cy="858982"/>
          </a:xfrm>
          <a:prstGeom prst="plus">
            <a:avLst>
              <a:gd name="adj" fmla="val 3519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reieck 11"/>
          <p:cNvSpPr/>
          <p:nvPr/>
        </p:nvSpPr>
        <p:spPr bwMode="auto">
          <a:xfrm>
            <a:off x="521626" y="2251970"/>
            <a:ext cx="2369127" cy="604700"/>
          </a:xfrm>
          <a:prstGeom prst="triangle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85835" y="1469570"/>
            <a:ext cx="795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Krankenhaus mit Patient nach Akutversorgung – hoher Pflegebedarf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7161562" y="3209621"/>
            <a:ext cx="1274618" cy="590491"/>
          </a:xfrm>
          <a:prstGeom prst="rect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reieck 14"/>
          <p:cNvSpPr/>
          <p:nvPr/>
        </p:nvSpPr>
        <p:spPr bwMode="auto">
          <a:xfrm>
            <a:off x="7050724" y="2724712"/>
            <a:ext cx="1482436" cy="484909"/>
          </a:xfrm>
          <a:prstGeom prst="triangle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26582" y="3337775"/>
            <a:ext cx="346364" cy="33418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09817" y="4271172"/>
            <a:ext cx="1992745" cy="400110"/>
          </a:xfrm>
          <a:prstGeom prst="rect">
            <a:avLst/>
          </a:prstGeom>
          <a:solidFill>
            <a:srgbClr val="D2EFA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Krankenhaus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3820810" y="2486765"/>
            <a:ext cx="2119744" cy="1314629"/>
          </a:xfrm>
          <a:prstGeom prst="rect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reieck 18"/>
          <p:cNvSpPr/>
          <p:nvPr/>
        </p:nvSpPr>
        <p:spPr bwMode="auto">
          <a:xfrm>
            <a:off x="3691403" y="2003771"/>
            <a:ext cx="2341419" cy="484909"/>
          </a:xfrm>
          <a:prstGeom prst="triangle">
            <a:avLst/>
          </a:prstGeom>
          <a:solidFill>
            <a:srgbClr val="D2EFA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51197" y="3319670"/>
            <a:ext cx="346364" cy="33418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36108" y="3319670"/>
            <a:ext cx="346364" cy="33418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407168" y="3319670"/>
            <a:ext cx="346364" cy="33418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820808" y="2490093"/>
            <a:ext cx="2119746" cy="707886"/>
          </a:xfrm>
          <a:prstGeom prst="rect">
            <a:avLst/>
          </a:prstGeom>
          <a:solidFill>
            <a:srgbClr val="D2EFA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Stationärer Pflegedienst</a:t>
            </a:r>
            <a:endParaRPr lang="de-DE" dirty="0"/>
          </a:p>
        </p:txBody>
      </p:sp>
      <p:sp>
        <p:nvSpPr>
          <p:cNvPr id="24" name="Kreuz 23"/>
          <p:cNvSpPr/>
          <p:nvPr/>
        </p:nvSpPr>
        <p:spPr bwMode="auto">
          <a:xfrm>
            <a:off x="3987535" y="3337776"/>
            <a:ext cx="315044" cy="295246"/>
          </a:xfrm>
          <a:prstGeom prst="plus">
            <a:avLst>
              <a:gd name="adj" fmla="val 3519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Kreuz 24"/>
          <p:cNvSpPr/>
          <p:nvPr/>
        </p:nvSpPr>
        <p:spPr bwMode="auto">
          <a:xfrm>
            <a:off x="7336550" y="3356138"/>
            <a:ext cx="315044" cy="295246"/>
          </a:xfrm>
          <a:prstGeom prst="plus">
            <a:avLst>
              <a:gd name="adj" fmla="val 3519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3416771" y="4064653"/>
            <a:ext cx="557821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>
              <a:spcAft>
                <a:spcPts val="1152"/>
              </a:spcAft>
            </a:pPr>
            <a:r>
              <a:rPr lang="de-DE" dirty="0" smtClean="0"/>
              <a:t>Mögliche IV-Konstellation:</a:t>
            </a:r>
          </a:p>
          <a:p>
            <a:pPr marL="557212" indent="-342900">
              <a:spcAft>
                <a:spcPts val="1152"/>
              </a:spcAft>
              <a:buFont typeface="Arial" charset="0"/>
              <a:buChar char="•"/>
            </a:pPr>
            <a:r>
              <a:rPr lang="de-DE" dirty="0" smtClean="0"/>
              <a:t>Pflegeeinrichtung mit ärztlicher Versorgung</a:t>
            </a:r>
          </a:p>
          <a:p>
            <a:pPr marL="557212" indent="-342900">
              <a:spcAft>
                <a:spcPts val="1152"/>
              </a:spcAft>
              <a:buFont typeface="Arial" charset="0"/>
              <a:buChar char="•"/>
            </a:pPr>
            <a:r>
              <a:rPr lang="de-DE" dirty="0" smtClean="0"/>
              <a:t>Kombination amb. PD und Haus-/Facharzt</a:t>
            </a:r>
          </a:p>
          <a:p>
            <a:pPr marL="557212" indent="-342900">
              <a:spcAft>
                <a:spcPts val="1152"/>
              </a:spcAft>
              <a:buFont typeface="Arial" charset="0"/>
              <a:buChar char="•"/>
            </a:pPr>
            <a:r>
              <a:rPr lang="de-DE" dirty="0" smtClean="0"/>
              <a:t>Ziel: Krankenhausvermeidung</a:t>
            </a:r>
            <a:endParaRPr lang="de-DE" dirty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2978838" y="3369014"/>
            <a:ext cx="620860" cy="90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C8F34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>
            <a:off x="2966525" y="3605603"/>
            <a:ext cx="584313" cy="45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6C8F34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124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Innovative Versorgungsformen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Als besonderen Anreiz für die Pflege in der Integrierten Versorgung ermöglicht der Gesetzgeber das Abweichen von folgenden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Vorschriften</a:t>
            </a:r>
            <a:endParaRPr lang="de-DE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850" indent="-450850"/>
            <a:r>
              <a:rPr lang="de-DE" b="1" dirty="0"/>
              <a:t>§ 75 SGB XI </a:t>
            </a:r>
            <a:r>
              <a:rPr lang="de-DE" dirty="0"/>
              <a:t>(Rahmenverträge</a:t>
            </a:r>
            <a:r>
              <a:rPr lang="de-DE" dirty="0" smtClean="0"/>
              <a:t>)</a:t>
            </a:r>
            <a:endParaRPr lang="de-DE" dirty="0"/>
          </a:p>
          <a:p>
            <a:pPr marL="450850" indent="-450850"/>
            <a:r>
              <a:rPr lang="de-DE" b="1" dirty="0"/>
              <a:t>§ 85 SGB XI </a:t>
            </a:r>
            <a:r>
              <a:rPr lang="de-DE" dirty="0"/>
              <a:t>(Pflegesatzverfahren – Art, Höhe und </a:t>
            </a:r>
            <a:r>
              <a:rPr lang="de-DE" dirty="0" smtClean="0"/>
              <a:t>Laufzeit </a:t>
            </a:r>
            <a:r>
              <a:rPr lang="de-DE" dirty="0"/>
              <a:t>der Pflegesätze</a:t>
            </a:r>
            <a:r>
              <a:rPr lang="de-DE" dirty="0" smtClean="0"/>
              <a:t>)</a:t>
            </a:r>
            <a:endParaRPr lang="de-DE" dirty="0"/>
          </a:p>
          <a:p>
            <a:pPr marL="450850" indent="-450850"/>
            <a:r>
              <a:rPr lang="de-DE" b="1" dirty="0"/>
              <a:t>§ 89 SGB XI </a:t>
            </a:r>
            <a:r>
              <a:rPr lang="de-DE" dirty="0"/>
              <a:t>(Grundsätze für die </a:t>
            </a:r>
            <a:r>
              <a:rPr lang="de-DE" dirty="0" smtClean="0"/>
              <a:t>Vergütungsregelungen</a:t>
            </a:r>
            <a:r>
              <a:rPr lang="de-DE" dirty="0"/>
              <a:t>, ambulant)</a:t>
            </a:r>
          </a:p>
        </p:txBody>
      </p:sp>
    </p:spTree>
    <p:extLst>
      <p:ext uri="{BB962C8B-B14F-4D97-AF65-F5344CB8AC3E}">
        <p14:creationId xmlns:p14="http://schemas.microsoft.com/office/powerpoint/2010/main" val="197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Innovative Versorgungsformen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Voraussetzung</a:t>
            </a:r>
            <a:endParaRPr lang="de-DE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0850" indent="-450850"/>
            <a:r>
              <a:rPr lang="de-DE" dirty="0" smtClean="0"/>
              <a:t>„</a:t>
            </a:r>
            <a:r>
              <a:rPr lang="de-DE" dirty="0"/>
              <a:t>wenn sie dem Sinn und der Eigenart der integrierten Versorgung entsprechen, </a:t>
            </a:r>
            <a:r>
              <a:rPr lang="de-DE" dirty="0" smtClean="0"/>
              <a:t>die </a:t>
            </a:r>
            <a:r>
              <a:rPr lang="de-DE" dirty="0"/>
              <a:t>Qualität, die Wirksamkeit und die Wirtschaftlichkeit der Versorgung durch die Pflegeeinrichtungen verbessern oder aus sonstigen Gründen zur Durchführung der integrierten Versorgung erforderlich sind“ (§ 92b SGB XI).</a:t>
            </a:r>
          </a:p>
          <a:p>
            <a:pPr marL="450850" indent="-450850"/>
            <a:r>
              <a:rPr lang="de-DE" dirty="0"/>
              <a:t>in den Pflegevergütungen dürfen keine Aufwendungen berücksichtigt werden, die nicht in den Zuständigkeitsbereich der Pflegekassen fallen, da es andernfalls zu einer Kostenverlagerung zu Lasten der Pflegeversicherung kommen würde (BT-Drucksache 16/3100, S. 188).</a:t>
            </a:r>
          </a:p>
        </p:txBody>
      </p:sp>
    </p:spTree>
    <p:extLst>
      <p:ext uri="{BB962C8B-B14F-4D97-AF65-F5344CB8AC3E}">
        <p14:creationId xmlns:p14="http://schemas.microsoft.com/office/powerpoint/2010/main" val="17968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10080" y="2948729"/>
            <a:ext cx="4803213" cy="27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7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Mathias Fünfstück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M.Sc. (Nursing </a:t>
            </a:r>
            <a:r>
              <a:rPr lang="de-DE" alt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Administration)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Diplom-Pflegewirt (FH)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Gesundheits- und </a:t>
            </a:r>
            <a:r>
              <a:rPr lang="de-DE" alt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Krankenpfleger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altLang="de-D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 Bremen Campus GmbH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Wissenschaftlicher Mitarbeiter -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0421 218 58637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01793244386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m.fuenfstueck@uni-bremen.de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90563" y="875595"/>
            <a:ext cx="7772400" cy="1470025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5007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6208" y="1680882"/>
            <a:ext cx="3273552" cy="3027066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de-DE" sz="2800" dirty="0"/>
              <a:t>Schnittstelle Hausarzt- </a:t>
            </a:r>
            <a:r>
              <a:rPr lang="de-DE" sz="2800" dirty="0" smtClean="0"/>
              <a:t>Pflegesystem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17381" y="3628697"/>
            <a:ext cx="3273552" cy="1265518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rgbClr val="404040"/>
                </a:solidFill>
              </a:rPr>
              <a:t>Mathias Fünfstück</a:t>
            </a:r>
          </a:p>
          <a:p>
            <a:pPr algn="l">
              <a:lnSpc>
                <a:spcPct val="130000"/>
              </a:lnSpc>
            </a:pPr>
            <a:endParaRPr lang="de-DE" sz="1200" dirty="0" smtClean="0">
              <a:solidFill>
                <a:srgbClr val="40404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Pflegewissenschaftler und -manager (M.Sc.)</a:t>
            </a: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Diplom-Pflegewirt (FH)</a:t>
            </a:r>
          </a:p>
          <a:p>
            <a:pPr algn="l">
              <a:lnSpc>
                <a:spcPct val="130000"/>
              </a:lnSpc>
            </a:pPr>
            <a:r>
              <a:rPr lang="de-DE" sz="1000" dirty="0" smtClean="0">
                <a:solidFill>
                  <a:srgbClr val="404040"/>
                </a:solidFill>
              </a:rPr>
              <a:t>Gesundheits- und Krankenpfleger</a:t>
            </a:r>
            <a:endParaRPr lang="de-DE" sz="1000" dirty="0">
              <a:solidFill>
                <a:srgbClr val="404040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57" y="5942144"/>
            <a:ext cx="1756009" cy="3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Ärztestatistik </a:t>
            </a:r>
            <a:r>
              <a:rPr lang="de-DE" dirty="0"/>
              <a:t>zum 31. </a:t>
            </a:r>
            <a:r>
              <a:rPr lang="de-DE" dirty="0" smtClean="0"/>
              <a:t>12. </a:t>
            </a:r>
            <a:r>
              <a:rPr lang="de-DE" dirty="0"/>
              <a:t>2014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„Etwas 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mehr und doch zu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wenig“</a:t>
            </a:r>
          </a:p>
          <a:p>
            <a:pPr marL="450850" indent="-450850"/>
            <a:r>
              <a:rPr lang="de-DE" dirty="0" smtClean="0"/>
              <a:t>Bundesweiter Anstieg um 2,2 %</a:t>
            </a:r>
          </a:p>
          <a:p>
            <a:pPr marL="450850" indent="-450850"/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Zunehmende Anstellungen im ambulanten Bereich statt Niederlassung</a:t>
            </a:r>
          </a:p>
          <a:p>
            <a:pPr marL="450850" indent="-450850"/>
            <a:r>
              <a:rPr lang="de-DE" dirty="0" smtClean="0"/>
              <a:t>Anteil der Ärztinnen steigt</a:t>
            </a:r>
          </a:p>
          <a:p>
            <a:pPr marL="450850" indent="-450850"/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Anteil der Ärzte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ohne ärztliche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Tätigkeit steigt</a:t>
            </a:r>
          </a:p>
          <a:p>
            <a:pPr marL="450850" indent="-450850"/>
            <a:r>
              <a:rPr lang="de-DE" dirty="0" smtClean="0"/>
              <a:t>23 % der </a:t>
            </a:r>
            <a:r>
              <a:rPr lang="de-DE" dirty="0"/>
              <a:t>niedergelassenen </a:t>
            </a:r>
            <a:r>
              <a:rPr lang="de-DE" dirty="0" smtClean="0"/>
              <a:t>Ärzte planen </a:t>
            </a:r>
            <a:r>
              <a:rPr lang="de-DE" dirty="0"/>
              <a:t>bis </a:t>
            </a:r>
            <a:r>
              <a:rPr lang="de-DE" dirty="0" smtClean="0"/>
              <a:t>2020 </a:t>
            </a:r>
            <a:r>
              <a:rPr lang="de-DE" dirty="0"/>
              <a:t>ihre Praxis aufzugeben</a:t>
            </a:r>
          </a:p>
        </p:txBody>
      </p:sp>
    </p:spTree>
    <p:extLst>
      <p:ext uri="{BB962C8B-B14F-4D97-AF65-F5344CB8AC3E}">
        <p14:creationId xmlns:p14="http://schemas.microsoft.com/office/powerpoint/2010/main" val="649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Befragungsergebnisse - Schnittstellenproblematik </a:t>
            </a:r>
            <a:endParaRPr lang="de-DE" altLang="de-DE" sz="24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19" y="1484313"/>
            <a:ext cx="6908801" cy="4740380"/>
          </a:xfrm>
        </p:spPr>
        <p:txBody>
          <a:bodyPr>
            <a:normAutofit fontScale="92500" lnSpcReduction="10000"/>
          </a:bodyPr>
          <a:lstStyle/>
          <a:p>
            <a:r>
              <a:rPr lang="de-DE" altLang="de-DE" sz="2000" dirty="0" smtClean="0"/>
              <a:t>Die </a:t>
            </a:r>
            <a:r>
              <a:rPr lang="de-DE" altLang="de-DE" sz="2000" dirty="0"/>
              <a:t>Pflegedienstleitungen bewerteten die ärztliche Versorgung tendenziell negativ. Dies betrifft insbesondere:</a:t>
            </a:r>
          </a:p>
          <a:p>
            <a:pPr lvl="1"/>
            <a:r>
              <a:rPr lang="de-DE" altLang="de-DE" sz="1800" dirty="0" smtClean="0"/>
              <a:t>die Erreichbarkeit der Ärzte an Wochenenden und Feiertagen</a:t>
            </a:r>
          </a:p>
          <a:p>
            <a:pPr lvl="1"/>
            <a:r>
              <a:rPr lang="de-DE" altLang="de-DE" sz="1800" dirty="0" smtClean="0"/>
              <a:t>die Bereitschaft der Ärzte zu Einrichtungsbesuchen </a:t>
            </a:r>
          </a:p>
          <a:p>
            <a:pPr lvl="1"/>
            <a:r>
              <a:rPr lang="de-DE" altLang="de-DE" sz="1800" dirty="0" smtClean="0"/>
              <a:t>die Versorgung speziell von Bewohnern mit psychischen Erkrankungen </a:t>
            </a:r>
          </a:p>
          <a:p>
            <a:pPr lvl="1"/>
            <a:r>
              <a:rPr lang="de-DE" altLang="de-DE" sz="1800" dirty="0" smtClean="0"/>
              <a:t>die Palliativversorgung</a:t>
            </a:r>
          </a:p>
          <a:p>
            <a:r>
              <a:rPr lang="de-DE" altLang="de-DE" sz="2000" dirty="0" smtClean="0"/>
              <a:t>Während aus Sicht der Pflegedienstleitungen der Bedarf an allgemeinmedizinischer Versorgung weitgehend gedeckt ist, bestehen in der Versorgung durch Fachärzte Lücken. </a:t>
            </a:r>
          </a:p>
          <a:p>
            <a:r>
              <a:rPr lang="de-DE" altLang="de-DE" sz="2000" dirty="0" smtClean="0"/>
              <a:t>Zudem kann in den meisten Einrichtungen die freie Arztwahl im Regelfall nicht verwirklicht werden. 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00080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Befragungsergebnisse - Schnittstellenproblematik </a:t>
            </a:r>
            <a:endParaRPr lang="de-DE" altLang="de-DE" sz="24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19" y="1484313"/>
            <a:ext cx="6908801" cy="474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2000" b="1" dirty="0" smtClean="0"/>
              <a:t>Kernprobleme</a:t>
            </a:r>
            <a:r>
              <a:rPr lang="de-DE" altLang="de-DE" sz="2000" dirty="0" smtClean="0"/>
              <a:t>:</a:t>
            </a:r>
            <a:endParaRPr lang="de-DE" altLang="de-DE" sz="2000" dirty="0"/>
          </a:p>
          <a:p>
            <a:r>
              <a:rPr lang="de-DE" altLang="de-DE" dirty="0" smtClean="0"/>
              <a:t>Kommunikation</a:t>
            </a:r>
          </a:p>
          <a:p>
            <a:r>
              <a:rPr lang="de-DE" altLang="de-DE" dirty="0" smtClean="0"/>
              <a:t>Kooperation</a:t>
            </a:r>
          </a:p>
          <a:p>
            <a:r>
              <a:rPr lang="de-DE" altLang="de-DE" dirty="0" smtClean="0"/>
              <a:t>Fehlendes Vertrauensverhältnis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33102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Schnittstellenproblematik </a:t>
            </a:r>
            <a:endParaRPr lang="de-DE" altLang="de-DE" sz="24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19" y="1484313"/>
            <a:ext cx="6908801" cy="4740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sz="2000" b="1" dirty="0" smtClean="0"/>
              <a:t>Konzeptentwicklung zur Kooperation mit Haus- und ambulanten Fachärzten</a:t>
            </a:r>
            <a:r>
              <a:rPr lang="de-DE" altLang="de-DE" sz="2000" dirty="0" smtClean="0"/>
              <a:t>:</a:t>
            </a:r>
            <a:endParaRPr lang="de-DE" altLang="de-DE" sz="2000" dirty="0"/>
          </a:p>
          <a:p>
            <a:r>
              <a:rPr lang="de-DE" altLang="de-DE" sz="2000" b="1" dirty="0" smtClean="0"/>
              <a:t>Ausgangssituation eruieren</a:t>
            </a:r>
          </a:p>
          <a:p>
            <a:pPr lvl="1"/>
            <a:r>
              <a:rPr lang="de-DE" altLang="de-DE" sz="1800" dirty="0" smtClean="0"/>
              <a:t>Befragung der Mitarbeiter</a:t>
            </a:r>
          </a:p>
          <a:p>
            <a:pPr lvl="1"/>
            <a:r>
              <a:rPr lang="de-DE" altLang="de-DE" sz="1800" dirty="0" smtClean="0"/>
              <a:t>Befragung der Haus- und </a:t>
            </a:r>
            <a:r>
              <a:rPr lang="de-DE" altLang="de-DE" sz="1800" dirty="0"/>
              <a:t>F</a:t>
            </a:r>
            <a:r>
              <a:rPr lang="de-DE" altLang="de-DE" sz="1800" dirty="0" smtClean="0"/>
              <a:t>achärzte</a:t>
            </a:r>
          </a:p>
          <a:p>
            <a:pPr lvl="1"/>
            <a:r>
              <a:rPr lang="de-DE" altLang="de-DE" sz="1800" dirty="0" smtClean="0"/>
              <a:t>Fokusrunden für die Auswertungen</a:t>
            </a:r>
            <a:endParaRPr lang="de-DE" altLang="de-DE" sz="1800" dirty="0"/>
          </a:p>
          <a:p>
            <a:r>
              <a:rPr lang="de-DE" altLang="de-DE" sz="2000" b="1" dirty="0" smtClean="0"/>
              <a:t>Standard für die Visiten entwickeln</a:t>
            </a:r>
          </a:p>
          <a:p>
            <a:pPr lvl="1"/>
            <a:r>
              <a:rPr lang="de-DE" altLang="de-DE" sz="1800" dirty="0" smtClean="0"/>
              <a:t>Dokumentation</a:t>
            </a:r>
          </a:p>
          <a:p>
            <a:pPr lvl="1"/>
            <a:r>
              <a:rPr lang="de-DE" altLang="de-DE" sz="1800" dirty="0" smtClean="0"/>
              <a:t>Vor- und Nachbereitung, Begleitung der Visite</a:t>
            </a:r>
            <a:endParaRPr lang="de-DE" altLang="de-DE" sz="1800" dirty="0"/>
          </a:p>
          <a:p>
            <a:r>
              <a:rPr lang="de-DE" altLang="de-DE" sz="2000" b="1" dirty="0" smtClean="0"/>
              <a:t>Standard für externe Arztbesuche</a:t>
            </a:r>
          </a:p>
          <a:p>
            <a:pPr lvl="1"/>
            <a:r>
              <a:rPr lang="de-DE" altLang="de-DE" sz="1800" dirty="0"/>
              <a:t>Dokumentation</a:t>
            </a:r>
          </a:p>
          <a:p>
            <a:pPr lvl="1"/>
            <a:r>
              <a:rPr lang="de-DE" altLang="de-DE" sz="1800" dirty="0"/>
              <a:t>Vor- und </a:t>
            </a:r>
            <a:r>
              <a:rPr lang="de-DE" altLang="de-DE" sz="1800" dirty="0" smtClean="0"/>
              <a:t>Nachbereitung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4345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 smtClean="0"/>
              <a:t>Schnittstellenproblematik </a:t>
            </a:r>
            <a:endParaRPr lang="de-DE" altLang="de-DE" sz="2400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19" y="1484313"/>
            <a:ext cx="6908801" cy="4740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sz="2000" b="1" dirty="0" smtClean="0"/>
              <a:t>Konzeptentwicklung zur Kooperation mit Haus- und ambulanten Fachärzten</a:t>
            </a:r>
            <a:r>
              <a:rPr lang="de-DE" altLang="de-DE" sz="2000" dirty="0" smtClean="0"/>
              <a:t>:</a:t>
            </a:r>
            <a:endParaRPr lang="de-DE" altLang="de-DE" sz="2000" dirty="0"/>
          </a:p>
          <a:p>
            <a:r>
              <a:rPr lang="de-DE" altLang="de-DE" sz="2000" b="1" dirty="0" smtClean="0"/>
              <a:t>Standard für Notfallversorgungen entwickeln</a:t>
            </a:r>
          </a:p>
          <a:p>
            <a:pPr lvl="1"/>
            <a:r>
              <a:rPr lang="de-DE" altLang="de-DE" sz="1800" dirty="0" smtClean="0"/>
              <a:t>Dokumentation</a:t>
            </a:r>
          </a:p>
          <a:p>
            <a:pPr lvl="1"/>
            <a:r>
              <a:rPr lang="de-DE" altLang="de-DE" sz="1800" dirty="0" smtClean="0"/>
              <a:t>Begleitung, Nachbereitung</a:t>
            </a:r>
          </a:p>
          <a:p>
            <a:r>
              <a:rPr lang="de-DE" altLang="de-DE" sz="2000" b="1" dirty="0"/>
              <a:t>Standard für </a:t>
            </a:r>
            <a:r>
              <a:rPr lang="de-DE" altLang="de-DE" sz="2000" b="1" dirty="0" smtClean="0"/>
              <a:t>Krankenhauseinweisungen</a:t>
            </a:r>
          </a:p>
          <a:p>
            <a:pPr lvl="1"/>
            <a:r>
              <a:rPr lang="de-DE" altLang="de-DE" sz="1800" dirty="0"/>
              <a:t>Dokumentation</a:t>
            </a:r>
          </a:p>
          <a:p>
            <a:pPr lvl="1"/>
            <a:r>
              <a:rPr lang="de-DE" altLang="de-DE" sz="1800" dirty="0"/>
              <a:t>Vor- und </a:t>
            </a:r>
            <a:r>
              <a:rPr lang="de-DE" altLang="de-DE" sz="1800" dirty="0" smtClean="0"/>
              <a:t>Nachbereitung</a:t>
            </a:r>
          </a:p>
          <a:p>
            <a:pPr lvl="1"/>
            <a:r>
              <a:rPr lang="de-DE" altLang="de-DE" sz="1800" dirty="0" smtClean="0"/>
              <a:t>Krankenhausbegleitung / Entlassungstag</a:t>
            </a:r>
            <a:endParaRPr lang="de-DE" altLang="de-DE" sz="2000" dirty="0"/>
          </a:p>
          <a:p>
            <a:r>
              <a:rPr lang="de-DE" altLang="de-DE" sz="2000" b="1" dirty="0" smtClean="0"/>
              <a:t>Fortbildungen für die Pflegefachkräfte</a:t>
            </a:r>
          </a:p>
          <a:p>
            <a:pPr lvl="1"/>
            <a:r>
              <a:rPr lang="de-DE" altLang="de-DE" sz="1800" dirty="0" smtClean="0"/>
              <a:t>Kommunikation !!</a:t>
            </a:r>
          </a:p>
          <a:p>
            <a:pPr lvl="1"/>
            <a:r>
              <a:rPr lang="de-DE" altLang="de-DE" sz="1800" dirty="0" smtClean="0"/>
              <a:t>Fachlichkeit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92009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/>
              <a:t>Modelle ärztlicher </a:t>
            </a:r>
            <a:r>
              <a:rPr lang="de-DE" altLang="de-DE" sz="2400"/>
              <a:t>Versorgung </a:t>
            </a:r>
            <a:r>
              <a:rPr lang="de-DE" altLang="de-DE" sz="2400" smtClean="0"/>
              <a:t>- </a:t>
            </a:r>
            <a:r>
              <a:rPr lang="de-DE" altLang="de-DE" sz="2400"/>
              <a:t>Einrichtungsarzt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19" y="1484313"/>
            <a:ext cx="6908801" cy="47403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altLang="de-DE" sz="2000" dirty="0"/>
              <a:t>Die Einrichtung verfügt über einen fest angestellten Hausarzt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 lvl="1">
              <a:lnSpc>
                <a:spcPct val="90000"/>
              </a:lnSpc>
            </a:pPr>
            <a:r>
              <a:rPr lang="de-DE" altLang="de-DE" sz="2000" dirty="0"/>
              <a:t>Der Umfang der Beschäftigung hängt von der Zahl der Bewohner ab, so kann sie auch in Teilzeit erfolgen.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/>
              <a:t>Der Einrichtungsarzt ist für die gesamte hausärztliche Versorgung aller Bewohner zuständig, soweit diese das wünschen. 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/>
              <a:t>Dies beinhaltet auch die Notfallversorgung und die Rufbereitschaft. 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/>
              <a:t>Der Arzt sieht regelmäßig alle Bewohner mit Pflegebedarf und könnte auch zur Fortbildung des Personals  eingesetzt werden. </a:t>
            </a:r>
          </a:p>
          <a:p>
            <a:pPr lvl="1">
              <a:lnSpc>
                <a:spcPct val="90000"/>
              </a:lnSpc>
            </a:pPr>
            <a:r>
              <a:rPr lang="de-DE" altLang="de-DE" sz="2000" dirty="0"/>
              <a:t>Die genauen Aufgaben regelt ein Arbeitsvertrag.</a:t>
            </a:r>
            <a:endParaRPr lang="de-DE" altLang="de-DE" sz="2000" b="1" dirty="0"/>
          </a:p>
          <a:p>
            <a:pPr>
              <a:lnSpc>
                <a:spcPct val="90000"/>
              </a:lnSpc>
            </a:pPr>
            <a:endParaRPr lang="de-DE" altLang="de-DE" sz="2000" dirty="0"/>
          </a:p>
        </p:txBody>
      </p:sp>
      <p:grpSp>
        <p:nvGrpSpPr>
          <p:cNvPr id="195600" name="Group 16"/>
          <p:cNvGrpSpPr>
            <a:grpSpLocks/>
          </p:cNvGrpSpPr>
          <p:nvPr/>
        </p:nvGrpSpPr>
        <p:grpSpPr bwMode="auto">
          <a:xfrm>
            <a:off x="203200" y="2546773"/>
            <a:ext cx="1876214" cy="1571414"/>
            <a:chOff x="3016" y="2840"/>
            <a:chExt cx="1860" cy="1354"/>
          </a:xfrm>
        </p:grpSpPr>
        <p:pic>
          <p:nvPicPr>
            <p:cNvPr id="195592" name="Picture 8" descr="j01856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973"/>
              <a:ext cx="1161" cy="116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593" name="Picture 9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018"/>
              <a:ext cx="733" cy="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596" name="AutoShape 12"/>
            <p:cNvSpPr>
              <a:spLocks noChangeArrowheads="1"/>
            </p:cNvSpPr>
            <p:nvPr/>
          </p:nvSpPr>
          <p:spPr bwMode="auto">
            <a:xfrm rot="975201">
              <a:off x="4238" y="2840"/>
              <a:ext cx="638" cy="359"/>
            </a:xfrm>
            <a:prstGeom prst="curvedDownArrow">
              <a:avLst>
                <a:gd name="adj1" fmla="val 35543"/>
                <a:gd name="adj2" fmla="val 71086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5597" name="AutoShape 13"/>
            <p:cNvSpPr>
              <a:spLocks noChangeArrowheads="1"/>
            </p:cNvSpPr>
            <p:nvPr/>
          </p:nvSpPr>
          <p:spPr bwMode="auto">
            <a:xfrm rot="9470406">
              <a:off x="3923" y="3835"/>
              <a:ext cx="638" cy="359"/>
            </a:xfrm>
            <a:prstGeom prst="curvedDownArrow">
              <a:avLst>
                <a:gd name="adj1" fmla="val 35543"/>
                <a:gd name="adj2" fmla="val 71086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9803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Modelle ärztlicher Versorgung </a:t>
            </a:r>
            <a:r>
              <a:rPr lang="de-DE" altLang="de-DE" sz="2400" dirty="0" smtClean="0"/>
              <a:t>–       Vertraglich </a:t>
            </a:r>
            <a:r>
              <a:rPr lang="de-DE" altLang="de-DE" sz="2400" dirty="0"/>
              <a:t>gebundene Hausärzte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49120" y="1470084"/>
            <a:ext cx="6976533" cy="4267141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Mit 2-3 Ihnen bekannter Hausärzte der Region wird ein Kooperationsvertrag geschlossen</a:t>
            </a:r>
            <a:r>
              <a:rPr lang="de-DE" altLang="de-DE" sz="2000" dirty="0" smtClean="0"/>
              <a:t>.</a:t>
            </a:r>
            <a:endParaRPr lang="de-DE" altLang="de-DE" sz="2000" dirty="0"/>
          </a:p>
          <a:p>
            <a:pPr lvl="1"/>
            <a:r>
              <a:rPr lang="de-DE" altLang="de-DE" sz="1800" dirty="0"/>
              <a:t>In diesem Vertrag wird festgelegt, welche Leistungen diese Hausärzte außerhalb des Budgets der gesetzlichen Kranken- und Pflegeversicherung für welche Bewohner und in welchem Umfang erbringen:</a:t>
            </a:r>
          </a:p>
          <a:p>
            <a:pPr lvl="2"/>
            <a:r>
              <a:rPr lang="de-DE" altLang="de-DE" sz="1600" dirty="0"/>
              <a:t>monatliche Visiten</a:t>
            </a:r>
          </a:p>
          <a:p>
            <a:pPr lvl="2"/>
            <a:r>
              <a:rPr lang="de-DE" altLang="de-DE" sz="1600" dirty="0"/>
              <a:t>Bereitschaftsdienst</a:t>
            </a:r>
          </a:p>
          <a:p>
            <a:pPr lvl="2"/>
            <a:r>
              <a:rPr lang="de-DE" altLang="de-DE" sz="1600" dirty="0"/>
              <a:t>wöchentliche Sprechstunden in der Einrichtung</a:t>
            </a:r>
          </a:p>
          <a:p>
            <a:pPr lvl="2"/>
            <a:r>
              <a:rPr lang="de-DE" altLang="de-DE" sz="1600" dirty="0"/>
              <a:t>Palliativversorgung </a:t>
            </a:r>
          </a:p>
          <a:p>
            <a:pPr lvl="2"/>
            <a:r>
              <a:rPr lang="de-DE" altLang="de-DE" sz="1600" dirty="0"/>
              <a:t>… usw.</a:t>
            </a:r>
          </a:p>
        </p:txBody>
      </p:sp>
      <p:grpSp>
        <p:nvGrpSpPr>
          <p:cNvPr id="194578" name="Group 18"/>
          <p:cNvGrpSpPr>
            <a:grpSpLocks/>
          </p:cNvGrpSpPr>
          <p:nvPr/>
        </p:nvGrpSpPr>
        <p:grpSpPr bwMode="auto">
          <a:xfrm>
            <a:off x="4215024" y="4517813"/>
            <a:ext cx="4610629" cy="1661478"/>
            <a:chOff x="2109" y="2704"/>
            <a:chExt cx="3560" cy="1453"/>
          </a:xfrm>
        </p:grpSpPr>
        <p:pic>
          <p:nvPicPr>
            <p:cNvPr id="194567" name="Picture 7" descr="j01856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" y="2931"/>
              <a:ext cx="1161" cy="116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69" name="Picture 9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3112"/>
              <a:ext cx="492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0" name="Picture 10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704"/>
              <a:ext cx="492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571" name="Picture 11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384"/>
              <a:ext cx="492" cy="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573" name="AutoShape 13"/>
            <p:cNvSpPr>
              <a:spLocks noChangeArrowheads="1"/>
            </p:cNvSpPr>
            <p:nvPr/>
          </p:nvSpPr>
          <p:spPr bwMode="auto">
            <a:xfrm rot="10800000">
              <a:off x="4785" y="3521"/>
              <a:ext cx="460" cy="251"/>
            </a:xfrm>
            <a:prstGeom prst="rightArrow">
              <a:avLst>
                <a:gd name="adj1" fmla="val 50000"/>
                <a:gd name="adj2" fmla="val 4581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574" name="AutoShape 14"/>
            <p:cNvSpPr>
              <a:spLocks noChangeArrowheads="1"/>
            </p:cNvSpPr>
            <p:nvPr/>
          </p:nvSpPr>
          <p:spPr bwMode="auto">
            <a:xfrm>
              <a:off x="2970" y="3067"/>
              <a:ext cx="460" cy="251"/>
            </a:xfrm>
            <a:prstGeom prst="rightArrow">
              <a:avLst>
                <a:gd name="adj1" fmla="val 50000"/>
                <a:gd name="adj2" fmla="val 4581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575" name="AutoShape 15"/>
            <p:cNvSpPr>
              <a:spLocks noChangeArrowheads="1"/>
            </p:cNvSpPr>
            <p:nvPr/>
          </p:nvSpPr>
          <p:spPr bwMode="auto">
            <a:xfrm>
              <a:off x="2698" y="3793"/>
              <a:ext cx="460" cy="251"/>
            </a:xfrm>
            <a:prstGeom prst="rightArrow">
              <a:avLst>
                <a:gd name="adj1" fmla="val 50000"/>
                <a:gd name="adj2" fmla="val 4581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967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 bwMode="auto">
          <a:xfrm>
            <a:off x="10332" y="5934635"/>
            <a:ext cx="9133667" cy="9233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/>
              <a:t>Modelle ärztlicher Versorgung </a:t>
            </a:r>
            <a:br>
              <a:rPr lang="de-DE" altLang="de-DE" sz="2400"/>
            </a:br>
            <a:r>
              <a:rPr lang="de-DE" altLang="de-DE" sz="2400"/>
              <a:t>– Koordinierender Hausarzt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20" y="1449493"/>
            <a:ext cx="7044055" cy="4287732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de-DE" sz="1800" dirty="0"/>
              <a:t>Ein Hausarzt der Umgebung wird vertraglich gebunden, die Kooperation zwischen der Einrichtung und den Hausärzten der Umgebung zu verbessern</a:t>
            </a:r>
            <a:r>
              <a:rPr lang="de-DE" altLang="de-DE" sz="1800" dirty="0" smtClean="0"/>
              <a:t>.</a:t>
            </a:r>
            <a:endParaRPr lang="de-DE" altLang="de-DE" sz="1800" dirty="0"/>
          </a:p>
          <a:p>
            <a:pPr lvl="1"/>
            <a:r>
              <a:rPr lang="de-DE" altLang="de-DE" sz="1600" dirty="0"/>
              <a:t>Die Wahl des Arztes geschieht in Abstimmung mit allen anderen Hausärzten. </a:t>
            </a:r>
          </a:p>
          <a:p>
            <a:pPr lvl="1"/>
            <a:r>
              <a:rPr lang="de-DE" altLang="de-DE" sz="1600" dirty="0"/>
              <a:t>Die Zuständigkeit für die Behandlung der einzelnen Bewohner ändert sich dabei nicht.</a:t>
            </a:r>
          </a:p>
          <a:p>
            <a:pPr lvl="1"/>
            <a:r>
              <a:rPr lang="de-DE" altLang="de-DE" sz="1600" dirty="0"/>
              <a:t>Der koordinierende Arzt nimmt die Rolle einer </a:t>
            </a:r>
            <a:r>
              <a:rPr lang="de-DE" altLang="de-DE" sz="1600" dirty="0" err="1"/>
              <a:t>Ombuds</a:t>
            </a:r>
            <a:r>
              <a:rPr lang="de-DE" altLang="de-DE" sz="1600" dirty="0"/>
              <a:t>- und Vertrauensperson ein</a:t>
            </a:r>
            <a:r>
              <a:rPr lang="de-DE" altLang="de-DE" sz="1600" dirty="0" smtClean="0"/>
              <a:t>.</a:t>
            </a:r>
            <a:endParaRPr lang="de-DE" altLang="de-DE" sz="1600" dirty="0"/>
          </a:p>
          <a:p>
            <a:pPr lvl="1"/>
            <a:r>
              <a:rPr lang="de-DE" altLang="de-DE" sz="1600" dirty="0"/>
              <a:t>Aufgaben des koordinierenden Hausarztes:</a:t>
            </a:r>
          </a:p>
          <a:p>
            <a:pPr lvl="2"/>
            <a:r>
              <a:rPr lang="de-DE" altLang="de-DE" sz="1400" dirty="0"/>
              <a:t>berät mit dem Pflegepersonal Möglichkeiten die Versorgung zu verbessern</a:t>
            </a:r>
          </a:p>
          <a:p>
            <a:pPr lvl="2"/>
            <a:r>
              <a:rPr lang="de-DE" altLang="de-DE" sz="1400" dirty="0"/>
              <a:t>versucht gemeinsame Behandlungsstandards bei den Hausärzten durchzusetzen</a:t>
            </a:r>
          </a:p>
          <a:p>
            <a:pPr lvl="2"/>
            <a:r>
              <a:rPr lang="de-DE" altLang="de-DE" sz="1400" dirty="0"/>
              <a:t>organisiert einen Bereitschaftsdienst</a:t>
            </a:r>
          </a:p>
          <a:p>
            <a:pPr lvl="2"/>
            <a:r>
              <a:rPr lang="de-DE" altLang="de-DE" sz="1400" dirty="0"/>
              <a:t>ist verantwortlich für Fortbildungsaktivitäten. </a:t>
            </a:r>
          </a:p>
        </p:txBody>
      </p:sp>
      <p:grpSp>
        <p:nvGrpSpPr>
          <p:cNvPr id="197651" name="Group 19"/>
          <p:cNvGrpSpPr>
            <a:grpSpLocks/>
          </p:cNvGrpSpPr>
          <p:nvPr/>
        </p:nvGrpSpPr>
        <p:grpSpPr bwMode="auto">
          <a:xfrm>
            <a:off x="3490383" y="5404027"/>
            <a:ext cx="5165937" cy="1347893"/>
            <a:chOff x="748" y="2840"/>
            <a:chExt cx="4835" cy="1384"/>
          </a:xfrm>
        </p:grpSpPr>
        <p:pic>
          <p:nvPicPr>
            <p:cNvPr id="197636" name="Picture 4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612"/>
              <a:ext cx="390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637" name="Picture 5" descr="j03012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976"/>
              <a:ext cx="1153" cy="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638" name="Picture 6" descr="j01856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840"/>
              <a:ext cx="1161" cy="116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639" name="Picture 7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886"/>
              <a:ext cx="390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640" name="Picture 8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931"/>
              <a:ext cx="390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641" name="Picture 9" descr="j02407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612"/>
              <a:ext cx="390" cy="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644" name="AutoShape 12"/>
            <p:cNvSpPr>
              <a:spLocks noChangeArrowheads="1"/>
            </p:cNvSpPr>
            <p:nvPr/>
          </p:nvSpPr>
          <p:spPr bwMode="auto">
            <a:xfrm rot="10800000">
              <a:off x="2018" y="3430"/>
              <a:ext cx="408" cy="160"/>
            </a:xfrm>
            <a:prstGeom prst="rightArrow">
              <a:avLst>
                <a:gd name="adj1" fmla="val 50000"/>
                <a:gd name="adj2" fmla="val 637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645" name="AutoShape 13"/>
            <p:cNvSpPr>
              <a:spLocks noChangeArrowheads="1"/>
            </p:cNvSpPr>
            <p:nvPr/>
          </p:nvSpPr>
          <p:spPr bwMode="auto">
            <a:xfrm rot="10800000">
              <a:off x="2290" y="3158"/>
              <a:ext cx="408" cy="160"/>
            </a:xfrm>
            <a:prstGeom prst="rightArrow">
              <a:avLst>
                <a:gd name="adj1" fmla="val 50000"/>
                <a:gd name="adj2" fmla="val 637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647" name="AutoShape 15"/>
            <p:cNvSpPr>
              <a:spLocks noChangeArrowheads="1"/>
            </p:cNvSpPr>
            <p:nvPr/>
          </p:nvSpPr>
          <p:spPr bwMode="auto">
            <a:xfrm rot="10800000">
              <a:off x="2472" y="3612"/>
              <a:ext cx="408" cy="160"/>
            </a:xfrm>
            <a:prstGeom prst="rightArrow">
              <a:avLst>
                <a:gd name="adj1" fmla="val 50000"/>
                <a:gd name="adj2" fmla="val 637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648" name="AutoShape 16"/>
            <p:cNvSpPr>
              <a:spLocks noChangeArrowheads="1"/>
            </p:cNvSpPr>
            <p:nvPr/>
          </p:nvSpPr>
          <p:spPr bwMode="auto">
            <a:xfrm rot="10800000">
              <a:off x="2200" y="3884"/>
              <a:ext cx="408" cy="160"/>
            </a:xfrm>
            <a:prstGeom prst="rightArrow">
              <a:avLst>
                <a:gd name="adj1" fmla="val 50000"/>
                <a:gd name="adj2" fmla="val 6375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649" name="AutoShape 17"/>
            <p:cNvSpPr>
              <a:spLocks noChangeArrowheads="1"/>
            </p:cNvSpPr>
            <p:nvPr/>
          </p:nvSpPr>
          <p:spPr bwMode="auto">
            <a:xfrm rot="9832840">
              <a:off x="3833" y="3838"/>
              <a:ext cx="638" cy="359"/>
            </a:xfrm>
            <a:prstGeom prst="curvedDownArrow">
              <a:avLst>
                <a:gd name="adj1" fmla="val 35543"/>
                <a:gd name="adj2" fmla="val 71086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650" name="AutoShape 18"/>
            <p:cNvSpPr>
              <a:spLocks noChangeArrowheads="1"/>
            </p:cNvSpPr>
            <p:nvPr/>
          </p:nvSpPr>
          <p:spPr bwMode="auto">
            <a:xfrm rot="975201">
              <a:off x="3923" y="3067"/>
              <a:ext cx="638" cy="359"/>
            </a:xfrm>
            <a:prstGeom prst="curvedDownArrow">
              <a:avLst>
                <a:gd name="adj1" fmla="val 35543"/>
                <a:gd name="adj2" fmla="val 71086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2071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Hausärzte </a:t>
            </a:r>
            <a:r>
              <a:rPr lang="de-DE" dirty="0"/>
              <a:t>zum 31. </a:t>
            </a:r>
            <a:r>
              <a:rPr lang="de-DE" dirty="0" smtClean="0"/>
              <a:t>12. </a:t>
            </a:r>
            <a:r>
              <a:rPr lang="de-DE" dirty="0"/>
              <a:t>2014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1668"/>
            <a:ext cx="9144000" cy="424452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4470400"/>
            <a:ext cx="1727200" cy="5588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960" y="1545918"/>
            <a:ext cx="1727200" cy="5715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567" y="4178300"/>
            <a:ext cx="1701800" cy="5842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245338"/>
            <a:ext cx="1714500" cy="571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683" y="1500522"/>
            <a:ext cx="1714500" cy="5715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717" y="2130118"/>
            <a:ext cx="17399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8" y="0"/>
            <a:ext cx="8421205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144933" y="287867"/>
            <a:ext cx="999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</a:t>
            </a:r>
          </a:p>
          <a:p>
            <a:r>
              <a:rPr lang="de-DE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005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0"/>
            <a:ext cx="8381999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144933" y="406398"/>
            <a:ext cx="999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</a:t>
            </a:r>
          </a:p>
          <a:p>
            <a:r>
              <a:rPr lang="de-DE" dirty="0">
                <a:solidFill>
                  <a:schemeClr val="bg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84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Arbeitsmarktberichterstattung 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der 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BA           (Stand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: Juni 2015</a:t>
            </a: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):</a:t>
            </a:r>
          </a:p>
          <a:p>
            <a:pPr marL="450850" indent="-450850"/>
            <a:r>
              <a:rPr lang="de-DE" dirty="0"/>
              <a:t>Stellenangebote </a:t>
            </a:r>
            <a:r>
              <a:rPr lang="de-DE" dirty="0" smtClean="0"/>
              <a:t>sind im </a:t>
            </a:r>
            <a:r>
              <a:rPr lang="de-DE" dirty="0"/>
              <a:t>Bundesdurchschnitt </a:t>
            </a:r>
            <a:r>
              <a:rPr lang="de-DE" b="1" u="sng" dirty="0"/>
              <a:t>123 Tage </a:t>
            </a:r>
            <a:r>
              <a:rPr lang="de-DE" b="1" u="sng" dirty="0" smtClean="0"/>
              <a:t>vakant </a:t>
            </a:r>
            <a:r>
              <a:rPr lang="de-DE" dirty="0" smtClean="0"/>
              <a:t>(</a:t>
            </a:r>
            <a:r>
              <a:rPr lang="de-DE" dirty="0"/>
              <a:t>Altenpflegefachkräfte</a:t>
            </a:r>
            <a:r>
              <a:rPr lang="de-DE" dirty="0" smtClean="0"/>
              <a:t>)</a:t>
            </a:r>
          </a:p>
          <a:p>
            <a:pPr marL="450850" indent="-450850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Auf 100 gemeldete Stellen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(ohne Zeitarbeit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) kommen rechnerisch 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46 Arbeitslose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Bundesinstitut für Berufsbildung (BIBB):</a:t>
            </a:r>
          </a:p>
          <a:p>
            <a:pPr marL="450850" indent="-450850"/>
            <a:r>
              <a:rPr lang="de-DE" dirty="0"/>
              <a:t>je nach </a:t>
            </a:r>
            <a:r>
              <a:rPr lang="de-DE" dirty="0" smtClean="0"/>
              <a:t>Szenario werden </a:t>
            </a:r>
            <a:r>
              <a:rPr lang="de-DE" b="1" u="sng" dirty="0"/>
              <a:t>135.000 bis 214.000</a:t>
            </a:r>
            <a:r>
              <a:rPr lang="de-DE" dirty="0"/>
              <a:t> Pflegevollkräften bis zum Jahr </a:t>
            </a:r>
            <a:r>
              <a:rPr lang="de-DE" dirty="0" smtClean="0"/>
              <a:t>2025 zusätzlich benötigt</a:t>
            </a:r>
          </a:p>
        </p:txBody>
      </p:sp>
    </p:spTree>
    <p:extLst>
      <p:ext uri="{BB962C8B-B14F-4D97-AF65-F5344CB8AC3E}">
        <p14:creationId xmlns:p14="http://schemas.microsoft.com/office/powerpoint/2010/main" val="6561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Ärzte- und Pflegekräftemangel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2">
                    <a:lumMod val="50000"/>
                  </a:schemeClr>
                </a:solidFill>
              </a:rPr>
              <a:t>Wir brauchen:</a:t>
            </a:r>
          </a:p>
          <a:p>
            <a:pPr marL="450850" indent="-450850"/>
            <a:r>
              <a:rPr lang="de-DE" dirty="0" smtClean="0"/>
              <a:t>Lösungen </a:t>
            </a:r>
            <a:r>
              <a:rPr lang="de-DE" dirty="0"/>
              <a:t>mit Synergieeffekten für beide </a:t>
            </a:r>
            <a:r>
              <a:rPr lang="de-DE" dirty="0" smtClean="0"/>
              <a:t>Berufsgruppen</a:t>
            </a:r>
          </a:p>
          <a:p>
            <a:pPr marL="450850" indent="-450850"/>
            <a:r>
              <a:rPr lang="de-DE" dirty="0"/>
              <a:t>Schaffung einer </a:t>
            </a:r>
            <a:r>
              <a:rPr lang="de-DE" dirty="0" err="1" smtClean="0"/>
              <a:t>Win</a:t>
            </a:r>
            <a:r>
              <a:rPr lang="de-DE" dirty="0" smtClean="0"/>
              <a:t>-</a:t>
            </a:r>
            <a:r>
              <a:rPr lang="de-DE" dirty="0" err="1" smtClean="0"/>
              <a:t>Win</a:t>
            </a:r>
            <a:r>
              <a:rPr lang="de-DE" dirty="0" smtClean="0"/>
              <a:t>-</a:t>
            </a:r>
            <a:r>
              <a:rPr lang="de-DE" dirty="0" err="1" smtClean="0"/>
              <a:t>Win</a:t>
            </a:r>
            <a:r>
              <a:rPr lang="de-DE" dirty="0" smtClean="0"/>
              <a:t>-Situation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 Ärzte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        + Pflege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      + Patienten</a:t>
            </a:r>
          </a:p>
          <a:p>
            <a:pPr marL="447675" indent="-447675"/>
            <a:r>
              <a:rPr lang="de-DE" dirty="0" smtClean="0"/>
              <a:t>Die Politik</a:t>
            </a:r>
          </a:p>
        </p:txBody>
      </p:sp>
    </p:spTree>
    <p:extLst>
      <p:ext uri="{BB962C8B-B14F-4D97-AF65-F5344CB8AC3E}">
        <p14:creationId xmlns:p14="http://schemas.microsoft.com/office/powerpoint/2010/main" val="1056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Entlastungspotenziale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49120" y="1524000"/>
            <a:ext cx="7002454" cy="4500563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50000"/>
              </a:lnSpc>
            </a:pPr>
            <a:r>
              <a:rPr lang="de-DE" sz="3200" b="1" dirty="0" smtClean="0">
                <a:solidFill>
                  <a:schemeClr val="accent1"/>
                </a:solidFill>
              </a:rPr>
              <a:t>Kooperation</a:t>
            </a:r>
            <a:endParaRPr lang="de-DE" sz="3200" b="1" dirty="0">
              <a:solidFill>
                <a:schemeClr val="accent1"/>
              </a:solidFill>
            </a:endParaRP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Delegation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Substitution</a:t>
            </a:r>
          </a:p>
          <a:p>
            <a:pPr marL="450850" indent="-450850">
              <a:lnSpc>
                <a:spcPct val="150000"/>
              </a:lnSpc>
            </a:pPr>
            <a:r>
              <a:rPr lang="de-DE" sz="3200" dirty="0"/>
              <a:t>Innovative </a:t>
            </a:r>
            <a:r>
              <a:rPr lang="de-DE" sz="3200" dirty="0" smtClean="0"/>
              <a:t>Versorgungsformen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22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os">
  <a:themeElements>
    <a:clrScheme name="Krios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Krios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Krios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Krios.thmx</Template>
  <TotalTime>0</TotalTime>
  <Words>1690</Words>
  <Application>Microsoft Macintosh PowerPoint</Application>
  <PresentationFormat>Bildschirmpräsentation (4:3)</PresentationFormat>
  <Paragraphs>316</Paragraphs>
  <Slides>36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Calibri</vt:lpstr>
      <vt:lpstr>News Gothic MT</vt:lpstr>
      <vt:lpstr>Wingdings</vt:lpstr>
      <vt:lpstr>Arial</vt:lpstr>
      <vt:lpstr>Krios</vt:lpstr>
      <vt:lpstr>Das Pflegesystem als Entlastung für die Hausärzte</vt:lpstr>
      <vt:lpstr>Pflege als Entlastung der Hausärzte</vt:lpstr>
      <vt:lpstr>Ärztestatistik zum 31. 12. 2014</vt:lpstr>
      <vt:lpstr>Hausärzte zum 31. 12. 2014</vt:lpstr>
      <vt:lpstr>PowerPoint-Präsentation</vt:lpstr>
      <vt:lpstr>PowerPoint-Präsentation</vt:lpstr>
      <vt:lpstr>Pflegekräftemangel</vt:lpstr>
      <vt:lpstr>Ärzte- und Pflegekräftemangel</vt:lpstr>
      <vt:lpstr>Entlastungspotenziale</vt:lpstr>
      <vt:lpstr>Kooperation</vt:lpstr>
      <vt:lpstr>Pflegekräftemangel</vt:lpstr>
      <vt:lpstr>Pflegekräftemangel</vt:lpstr>
      <vt:lpstr>Pflegekräftemangel</vt:lpstr>
      <vt:lpstr>Pflegekräftemangel</vt:lpstr>
      <vt:lpstr>Entlastungspotenziale</vt:lpstr>
      <vt:lpstr>PowerPoint-Präsentation</vt:lpstr>
      <vt:lpstr>Delegation oder Substitution </vt:lpstr>
      <vt:lpstr>Delegation oder Substitution </vt:lpstr>
      <vt:lpstr>Entlastungspotenziale</vt:lpstr>
      <vt:lpstr>Delegation oder Substitution </vt:lpstr>
      <vt:lpstr>Delegation oder Substitution </vt:lpstr>
      <vt:lpstr>Delegation oder Substitution </vt:lpstr>
      <vt:lpstr>Entlastungspotenziale</vt:lpstr>
      <vt:lpstr>Innovative Versorgungsformen </vt:lpstr>
      <vt:lpstr>Innovative Versorgungsformen </vt:lpstr>
      <vt:lpstr>Innovative Versorgungsformen </vt:lpstr>
      <vt:lpstr>Innovative Versorgungsformen </vt:lpstr>
      <vt:lpstr>PowerPoint-Präsentation</vt:lpstr>
      <vt:lpstr>Schnittstelle Hausarzt- Pflegesystem</vt:lpstr>
      <vt:lpstr>Befragungsergebnisse - Schnittstellenproblematik </vt:lpstr>
      <vt:lpstr>Befragungsergebnisse - Schnittstellenproblematik </vt:lpstr>
      <vt:lpstr>Schnittstellenproblematik </vt:lpstr>
      <vt:lpstr>Schnittstellenproblematik </vt:lpstr>
      <vt:lpstr>Modelle ärztlicher Versorgung - Einrichtungsarzt</vt:lpstr>
      <vt:lpstr>Modelle ärztlicher Versorgung –       Vertraglich gebundene Hausärzte</vt:lpstr>
      <vt:lpstr>Modelle ärztlicher Versorgung  – Koordinierender Hausarzt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Mathias Fünfstück</dc:creator>
  <cp:lastModifiedBy>Mathias Fünfstück</cp:lastModifiedBy>
  <cp:revision>147</cp:revision>
  <dcterms:created xsi:type="dcterms:W3CDTF">2012-02-22T11:47:36Z</dcterms:created>
  <dcterms:modified xsi:type="dcterms:W3CDTF">2015-11-17T22:06:31Z</dcterms:modified>
</cp:coreProperties>
</file>